
<file path=[Content_Types].xml><?xml version="1.0" encoding="utf-8"?>
<Types xmlns="http://schemas.openxmlformats.org/package/2006/content-types">
  <Default Extension="xml" ContentType="application/xml"/>
  <Default Extension="jpeg" ContentType="image/jpeg"/>
  <Default Extension="tiff" ContentType="image/tiff"/>
  <Default Extension="jpg" ContentType="image/jpeg"/>
  <Default Extension="rels" ContentType="application/vnd.openxmlformats-package.relationships+xml"/>
  <Default Extension="m4a" ContentType="audio/mp4"/>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7" r:id="rId4"/>
    <p:sldId id="259" r:id="rId5"/>
    <p:sldId id="265" r:id="rId6"/>
    <p:sldId id="260" r:id="rId7"/>
    <p:sldId id="279" r:id="rId8"/>
    <p:sldId id="263" r:id="rId9"/>
    <p:sldId id="267" r:id="rId10"/>
    <p:sldId id="268" r:id="rId11"/>
    <p:sldId id="269" r:id="rId12"/>
    <p:sldId id="270" r:id="rId13"/>
    <p:sldId id="280" r:id="rId14"/>
    <p:sldId id="281" r:id="rId15"/>
    <p:sldId id="282" r:id="rId16"/>
    <p:sldId id="283" r:id="rId17"/>
    <p:sldId id="285" r:id="rId18"/>
    <p:sldId id="286" r:id="rId19"/>
    <p:sldId id="273"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244"/>
    <p:restoredTop sz="94676"/>
  </p:normalViewPr>
  <p:slideViewPr>
    <p:cSldViewPr snapToGrid="0" snapToObjects="1">
      <p:cViewPr varScale="1">
        <p:scale>
          <a:sx n="93" d="100"/>
          <a:sy n="93" d="100"/>
        </p:scale>
        <p:origin x="240" y="4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E81825-4D06-5D4E-8AB5-264627A73FE2}" type="datetimeFigureOut">
              <a:rPr lang="en-US" smtClean="0"/>
              <a:t>6/18/18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1705791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E81825-4D06-5D4E-8AB5-264627A73FE2}" type="datetimeFigureOut">
              <a:rPr lang="en-US" smtClean="0"/>
              <a:t>6/18/18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1059191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E81825-4D06-5D4E-8AB5-264627A73FE2}" type="datetimeFigureOut">
              <a:rPr lang="en-US" smtClean="0"/>
              <a:t>6/18/18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150227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E81825-4D06-5D4E-8AB5-264627A73FE2}" type="datetimeFigureOut">
              <a:rPr lang="en-US" smtClean="0"/>
              <a:t>6/18/18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7541323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E81825-4D06-5D4E-8AB5-264627A73FE2}" type="datetimeFigureOut">
              <a:rPr lang="en-US" smtClean="0"/>
              <a:t>6/18/18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2535184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E81825-4D06-5D4E-8AB5-264627A73FE2}" type="datetimeFigureOut">
              <a:rPr lang="en-US" smtClean="0"/>
              <a:t>6/18/18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277672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E81825-4D06-5D4E-8AB5-264627A73FE2}" type="datetimeFigureOut">
              <a:rPr lang="en-US" smtClean="0"/>
              <a:t>6/18/18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354162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E81825-4D06-5D4E-8AB5-264627A73FE2}" type="datetimeFigureOut">
              <a:rPr lang="en-US" smtClean="0"/>
              <a:t>6/18/18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1734388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E81825-4D06-5D4E-8AB5-264627A73FE2}" type="datetimeFigureOut">
              <a:rPr lang="en-US" smtClean="0"/>
              <a:t>6/18/18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20749704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E81825-4D06-5D4E-8AB5-264627A73FE2}" type="datetimeFigureOut">
              <a:rPr lang="en-US" smtClean="0"/>
              <a:t>6/18/18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1040821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E81825-4D06-5D4E-8AB5-264627A73FE2}" type="datetimeFigureOut">
              <a:rPr lang="en-US" smtClean="0"/>
              <a:t>6/18/18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0B91B8-AA2B-EC42-84AF-8282B61536C4}" type="slidenum">
              <a:rPr lang="en-US" smtClean="0"/>
              <a:t>‹#›</a:t>
            </a:fld>
            <a:endParaRPr lang="en-US"/>
          </a:p>
        </p:txBody>
      </p:sp>
    </p:spTree>
    <p:extLst>
      <p:ext uri="{BB962C8B-B14F-4D97-AF65-F5344CB8AC3E}">
        <p14:creationId xmlns:p14="http://schemas.microsoft.com/office/powerpoint/2010/main" val="182881368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E81825-4D06-5D4E-8AB5-264627A73FE2}" type="datetimeFigureOut">
              <a:rPr lang="en-US" smtClean="0"/>
              <a:t>6/18/18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0B91B8-AA2B-EC42-84AF-8282B61536C4}" type="slidenum">
              <a:rPr lang="en-US" smtClean="0"/>
              <a:t>‹#›</a:t>
            </a:fld>
            <a:endParaRPr lang="en-US"/>
          </a:p>
        </p:txBody>
      </p:sp>
    </p:spTree>
    <p:extLst>
      <p:ext uri="{BB962C8B-B14F-4D97-AF65-F5344CB8AC3E}">
        <p14:creationId xmlns:p14="http://schemas.microsoft.com/office/powerpoint/2010/main" val="1660002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png"/><Relationship Id="rId1" Type="http://schemas.microsoft.com/office/2007/relationships/media" Target="../media/media1.m4a"/><Relationship Id="rId2" Type="http://schemas.openxmlformats.org/officeDocument/2006/relationships/audio" Target="../media/media1.m4a"/></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2.m4a"/><Relationship Id="rId2" Type="http://schemas.openxmlformats.org/officeDocument/2006/relationships/audio" Target="../media/media2.m4a"/></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jpg"/><Relationship Id="rId5" Type="http://schemas.openxmlformats.org/officeDocument/2006/relationships/image" Target="../media/image5.tiff"/><Relationship Id="rId6" Type="http://schemas.openxmlformats.org/officeDocument/2006/relationships/image" Target="../media/image1.png"/><Relationship Id="rId1" Type="http://schemas.microsoft.com/office/2007/relationships/media" Target="../media/media3.m4a"/><Relationship Id="rId2" Type="http://schemas.openxmlformats.org/officeDocument/2006/relationships/audio" Target="../media/media3.m4a"/></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4.m4a"/><Relationship Id="rId2" Type="http://schemas.openxmlformats.org/officeDocument/2006/relationships/audio" Target="../media/media4.m4a"/></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6.jpg"/><Relationship Id="rId5" Type="http://schemas.openxmlformats.org/officeDocument/2006/relationships/image" Target="../media/image4.jpg"/><Relationship Id="rId6" Type="http://schemas.openxmlformats.org/officeDocument/2006/relationships/hyperlink" Target="http://www.youtube.com/watch?v=l49N8U3d0Bw" TargetMode="External"/><Relationship Id="rId7" Type="http://schemas.openxmlformats.org/officeDocument/2006/relationships/image" Target="../media/image1.png"/><Relationship Id="rId1" Type="http://schemas.microsoft.com/office/2007/relationships/media" Target="../media/media5.m4a"/><Relationship Id="rId2" Type="http://schemas.openxmlformats.org/officeDocument/2006/relationships/audio" Target="../media/media5.m4a"/></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hyperlink" Target="https://www.definitions.net/definition/Israel" TargetMode="External"/><Relationship Id="rId5" Type="http://schemas.openxmlformats.org/officeDocument/2006/relationships/hyperlink" Target="https://www.definitions.net/definition/Egypt" TargetMode="External"/><Relationship Id="rId6" Type="http://schemas.openxmlformats.org/officeDocument/2006/relationships/hyperlink" Target="https://www.definitions.net/definition/people" TargetMode="External"/><Relationship Id="rId7" Type="http://schemas.openxmlformats.org/officeDocument/2006/relationships/hyperlink" Target="https://www.definitions.net/definition/could" TargetMode="External"/><Relationship Id="rId8" Type="http://schemas.openxmlformats.org/officeDocument/2006/relationships/hyperlink" Target="https://www.definitions.net/definition/pharaohs" TargetMode="External"/><Relationship Id="rId9" Type="http://schemas.openxmlformats.org/officeDocument/2006/relationships/image" Target="../media/image1.png"/><Relationship Id="rId1" Type="http://schemas.microsoft.com/office/2007/relationships/media" Target="../media/media6.m4a"/><Relationship Id="rId2" Type="http://schemas.openxmlformats.org/officeDocument/2006/relationships/audio" Target="../media/media6.m4a"/></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7.m4a"/><Relationship Id="rId2" Type="http://schemas.openxmlformats.org/officeDocument/2006/relationships/audio" Target="../media/media7.m4a"/></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7.tiff"/><Relationship Id="rId5" Type="http://schemas.openxmlformats.org/officeDocument/2006/relationships/image" Target="../media/image1.png"/><Relationship Id="rId1" Type="http://schemas.microsoft.com/office/2007/relationships/media" Target="../media/media8.m4a"/><Relationship Id="rId2" Type="http://schemas.openxmlformats.org/officeDocument/2006/relationships/audio" Target="../media/media8.m4a"/></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9.m4a"/><Relationship Id="rId2" Type="http://schemas.openxmlformats.org/officeDocument/2006/relationships/audio" Target="../media/media9.m4a"/></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10.m4a"/><Relationship Id="rId2" Type="http://schemas.openxmlformats.org/officeDocument/2006/relationships/audio" Target="../media/media10.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8.tiff"/><Relationship Id="rId5" Type="http://schemas.openxmlformats.org/officeDocument/2006/relationships/image" Target="../media/image1.png"/><Relationship Id="rId1" Type="http://schemas.microsoft.com/office/2007/relationships/media" Target="../media/media11.m4a"/><Relationship Id="rId2" Type="http://schemas.openxmlformats.org/officeDocument/2006/relationships/audio" Target="../media/media11.m4a"/></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hyperlink" Target="https://www.azlyrics.com/lyrics/ninasimone/mississippigoddam.html" TargetMode="External"/><Relationship Id="rId5" Type="http://schemas.openxmlformats.org/officeDocument/2006/relationships/image" Target="../media/image9.tiff"/><Relationship Id="rId6" Type="http://schemas.openxmlformats.org/officeDocument/2006/relationships/image" Target="../media/image1.png"/><Relationship Id="rId1" Type="http://schemas.microsoft.com/office/2007/relationships/media" Target="../media/media12.m4a"/><Relationship Id="rId2" Type="http://schemas.openxmlformats.org/officeDocument/2006/relationships/audio" Target="../media/media12.m4a"/></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0.jpg"/><Relationship Id="rId5" Type="http://schemas.openxmlformats.org/officeDocument/2006/relationships/image" Target="../media/image11.jpg"/><Relationship Id="rId6" Type="http://schemas.openxmlformats.org/officeDocument/2006/relationships/image" Target="../media/image1.png"/><Relationship Id="rId1" Type="http://schemas.microsoft.com/office/2007/relationships/media" Target="../media/media13.m4a"/><Relationship Id="rId2" Type="http://schemas.openxmlformats.org/officeDocument/2006/relationships/audio" Target="../media/media13.m4a"/></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png"/><Relationship Id="rId1" Type="http://schemas.microsoft.com/office/2007/relationships/media" Target="../media/media14.m4a"/><Relationship Id="rId2" Type="http://schemas.openxmlformats.org/officeDocument/2006/relationships/audio" Target="../media/media14.m4a"/></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2.tiff"/><Relationship Id="rId5" Type="http://schemas.openxmlformats.org/officeDocument/2006/relationships/image" Target="../media/image13.png"/><Relationship Id="rId6" Type="http://schemas.openxmlformats.org/officeDocument/2006/relationships/hyperlink" Target="https://www.youtube.com/watch?v=Vet6AHmq3_s" TargetMode="External"/><Relationship Id="rId7" Type="http://schemas.openxmlformats.org/officeDocument/2006/relationships/image" Target="../media/image14.png"/><Relationship Id="rId8" Type="http://schemas.openxmlformats.org/officeDocument/2006/relationships/image" Target="../media/image1.png"/><Relationship Id="rId1" Type="http://schemas.microsoft.com/office/2007/relationships/media" Target="../media/media15.m4a"/><Relationship Id="rId2" Type="http://schemas.openxmlformats.org/officeDocument/2006/relationships/audio" Target="../media/media15.m4a"/></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hyperlink" Target="http://www.youtube.com/watch?v=M53-Mb1KDZ0" TargetMode="External"/><Relationship Id="rId5" Type="http://schemas.openxmlformats.org/officeDocument/2006/relationships/image" Target="../media/image15.jpg"/><Relationship Id="rId6" Type="http://schemas.openxmlformats.org/officeDocument/2006/relationships/hyperlink" Target="http://www.lyricsfreak.com/j/james+brown/say+it+loud+im+black+and+im+proud_20575408.html" TargetMode="External"/><Relationship Id="rId7" Type="http://schemas.openxmlformats.org/officeDocument/2006/relationships/image" Target="../media/image1.png"/><Relationship Id="rId1" Type="http://schemas.microsoft.com/office/2007/relationships/media" Target="../media/media16.m4a"/><Relationship Id="rId2" Type="http://schemas.openxmlformats.org/officeDocument/2006/relationships/audio" Target="../media/media16.m4a"/></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6.tiff"/><Relationship Id="rId5" Type="http://schemas.openxmlformats.org/officeDocument/2006/relationships/image" Target="../media/image17.tiff"/><Relationship Id="rId6" Type="http://schemas.openxmlformats.org/officeDocument/2006/relationships/image" Target="../media/image1.png"/><Relationship Id="rId1" Type="http://schemas.microsoft.com/office/2007/relationships/media" Target="../media/media17.m4a"/><Relationship Id="rId2" Type="http://schemas.openxmlformats.org/officeDocument/2006/relationships/audio" Target="../media/media17.m4a"/></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”Say it Loud: James Brown, Nina Simone and the Sound of Black Consciousness</a:t>
            </a:r>
            <a:endParaRPr lang="en-US" dirty="0"/>
          </a:p>
        </p:txBody>
      </p:sp>
      <p:sp>
        <p:nvSpPr>
          <p:cNvPr id="3" name="Subtitle 2"/>
          <p:cNvSpPr>
            <a:spLocks noGrp="1"/>
          </p:cNvSpPr>
          <p:nvPr>
            <p:ph type="subTitle" idx="1"/>
          </p:nvPr>
        </p:nvSpPr>
        <p:spPr>
          <a:solidFill>
            <a:schemeClr val="bg2"/>
          </a:solidFill>
        </p:spPr>
        <p:txBody>
          <a:bodyPr/>
          <a:lstStyle/>
          <a:p>
            <a:endParaRPr lang="en-US" dirty="0"/>
          </a:p>
        </p:txBody>
      </p:sp>
      <p:pic>
        <p:nvPicPr>
          <p:cNvPr id="4" name="Slide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489200" y="4023519"/>
            <a:ext cx="812800" cy="812800"/>
          </a:xfrm>
          <a:prstGeom prst="rect">
            <a:avLst/>
          </a:prstGeom>
        </p:spPr>
      </p:pic>
    </p:spTree>
    <p:extLst>
      <p:ext uri="{BB962C8B-B14F-4D97-AF65-F5344CB8AC3E}">
        <p14:creationId xmlns:p14="http://schemas.microsoft.com/office/powerpoint/2010/main" val="32801098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32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Week 3</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l="18236" t="16939" r="9818" b="13381"/>
          <a:stretch/>
        </p:blipFill>
        <p:spPr>
          <a:xfrm>
            <a:off x="966787" y="1736408"/>
            <a:ext cx="6466112" cy="4023360"/>
          </a:xfrm>
          <a:solidFill>
            <a:schemeClr val="bg2"/>
          </a:solidFill>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7363" y="1736408"/>
            <a:ext cx="2805700" cy="3931920"/>
          </a:xfrm>
          <a:prstGeom prst="rect">
            <a:avLst/>
          </a:prstGeom>
        </p:spPr>
      </p:pic>
    </p:spTree>
    <p:extLst>
      <p:ext uri="{BB962C8B-B14F-4D97-AF65-F5344CB8AC3E}">
        <p14:creationId xmlns:p14="http://schemas.microsoft.com/office/powerpoint/2010/main" val="12391073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Music and the Movement</a:t>
            </a:r>
            <a:endParaRPr lang="en-US" dirty="0"/>
          </a:p>
        </p:txBody>
      </p:sp>
      <p:sp>
        <p:nvSpPr>
          <p:cNvPr id="3" name="Content Placeholder 2"/>
          <p:cNvSpPr>
            <a:spLocks noGrp="1"/>
          </p:cNvSpPr>
          <p:nvPr>
            <p:ph idx="1"/>
          </p:nvPr>
        </p:nvSpPr>
        <p:spPr/>
        <p:txBody>
          <a:bodyPr/>
          <a:lstStyle/>
          <a:p>
            <a:pPr marL="0" lvl="0" indent="0">
              <a:lnSpc>
                <a:spcPct val="100000"/>
              </a:lnSpc>
              <a:spcBef>
                <a:spcPts val="0"/>
              </a:spcBef>
              <a:buNone/>
            </a:pPr>
            <a:r>
              <a:rPr lang="en-US" dirty="0" smtClean="0"/>
              <a:t>“</a:t>
            </a:r>
            <a:r>
              <a:rPr lang="en-US" dirty="0"/>
              <a:t>She was proclaimed the voice of the movement not by Martin Luther King but by </a:t>
            </a:r>
            <a:r>
              <a:rPr lang="en-US" dirty="0" err="1"/>
              <a:t>Stokely</a:t>
            </a:r>
            <a:r>
              <a:rPr lang="en-US" dirty="0"/>
              <a:t> Carmichael and H. Rap Brown, whose Black Power philosophy answered to her own experience and inclinations. As the sixties progressed, the feelings she displayed—pain, lacerating anger, the desire to burn down whole cities in revenge—made her seem at times emotionally disturbed and at other times simply the most honest black woman in America</a:t>
            </a:r>
            <a:r>
              <a:rPr lang="en-US" dirty="0" smtClean="0"/>
              <a:t>.” – Claudia Roth Pierpont, “A Raised Voice: How Nina Simone Turned the Movement into Music,” New Yorker magazine, Aug. 11, 2014. </a:t>
            </a:r>
            <a:endParaRPr lang="en-US" dirty="0"/>
          </a:p>
        </p:txBody>
      </p:sp>
      <p:pic>
        <p:nvPicPr>
          <p:cNvPr id="4" name="Slide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63527" y="722745"/>
            <a:ext cx="812800" cy="812800"/>
          </a:xfrm>
          <a:prstGeom prst="rect">
            <a:avLst/>
          </a:prstGeom>
        </p:spPr>
      </p:pic>
    </p:spTree>
    <p:extLst>
      <p:ext uri="{BB962C8B-B14F-4D97-AF65-F5344CB8AC3E}">
        <p14:creationId xmlns:p14="http://schemas.microsoft.com/office/powerpoint/2010/main" val="13428006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486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Two Approaches: </a:t>
            </a:r>
            <a:r>
              <a:rPr lang="en-US" dirty="0" smtClean="0"/>
              <a:t>Moderate and Militant</a:t>
            </a:r>
            <a:endParaRPr lang="en-US" dirty="0"/>
          </a:p>
        </p:txBody>
      </p:sp>
      <p:sp>
        <p:nvSpPr>
          <p:cNvPr id="3" name="Content Placeholder 2"/>
          <p:cNvSpPr>
            <a:spLocks noGrp="1"/>
          </p:cNvSpPr>
          <p:nvPr>
            <p:ph idx="1"/>
          </p:nvPr>
        </p:nvSpPr>
        <p:spPr/>
        <p:txBody>
          <a:bodyPr numCol="2"/>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Moderate approach embodied in Martin Luther King Jr.</a:t>
            </a:r>
          </a:p>
          <a:p>
            <a:pPr>
              <a:lnSpc>
                <a:spcPct val="100000"/>
              </a:lnSpc>
              <a:spcBef>
                <a:spcPts val="0"/>
              </a:spcBef>
            </a:pPr>
            <a:r>
              <a:rPr lang="en-US" dirty="0" smtClean="0"/>
              <a:t>“Letter from a Birmingham Jail”</a:t>
            </a:r>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dirty="0" smtClean="0"/>
              <a:t>Militant approach embodies in Malcolm X</a:t>
            </a:r>
          </a:p>
          <a:p>
            <a:pPr>
              <a:lnSpc>
                <a:spcPct val="100000"/>
              </a:lnSpc>
              <a:spcBef>
                <a:spcPts val="0"/>
              </a:spcBef>
            </a:pPr>
            <a:r>
              <a:rPr lang="en-US" dirty="0" smtClean="0"/>
              <a:t>”Ballot or the Bullet” speech</a:t>
            </a:r>
            <a:endParaRPr lang="en-US" dirty="0"/>
          </a:p>
        </p:txBody>
      </p:sp>
      <p:pic>
        <p:nvPicPr>
          <p:cNvPr id="4" name="Content Placeholder 4" descr="MLK waving to the crowd.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3075" y="4001294"/>
            <a:ext cx="2797444" cy="1737360"/>
          </a:xfrm>
          <a:prstGeom prst="rect">
            <a:avLst/>
          </a:prstGeom>
        </p:spPr>
      </p:pic>
      <p:pic>
        <p:nvPicPr>
          <p:cNvPr id="5" name="Picture 4"/>
          <p:cNvPicPr>
            <a:picLocks noChangeAspect="1"/>
          </p:cNvPicPr>
          <p:nvPr/>
        </p:nvPicPr>
        <p:blipFill>
          <a:blip r:embed="rId5"/>
          <a:stretch>
            <a:fillRect/>
          </a:stretch>
        </p:blipFill>
        <p:spPr>
          <a:xfrm>
            <a:off x="7129276" y="3681254"/>
            <a:ext cx="1776541" cy="2377440"/>
          </a:xfrm>
          <a:prstGeom prst="rect">
            <a:avLst/>
          </a:prstGeom>
        </p:spPr>
      </p:pic>
      <p:pic>
        <p:nvPicPr>
          <p:cNvPr id="6" name="SLide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171195" y="4269509"/>
            <a:ext cx="812800" cy="812800"/>
          </a:xfrm>
          <a:prstGeom prst="rect">
            <a:avLst/>
          </a:prstGeom>
        </p:spPr>
      </p:pic>
    </p:spTree>
    <p:extLst>
      <p:ext uri="{BB962C8B-B14F-4D97-AF65-F5344CB8AC3E}">
        <p14:creationId xmlns:p14="http://schemas.microsoft.com/office/powerpoint/2010/main" val="20397263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259"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Goals </a:t>
            </a:r>
            <a:r>
              <a:rPr lang="en-US" dirty="0" smtClean="0"/>
              <a:t>and </a:t>
            </a:r>
            <a:r>
              <a:rPr lang="en-US" dirty="0" smtClean="0"/>
              <a:t>Strategy of King and SCLC</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Goal: 		</a:t>
            </a:r>
            <a:r>
              <a:rPr lang="en-US" dirty="0" smtClean="0">
                <a:solidFill>
                  <a:schemeClr val="tx1"/>
                </a:solidFill>
              </a:rPr>
              <a:t>desegregation</a:t>
            </a:r>
            <a:r>
              <a:rPr lang="en-US" dirty="0" smtClean="0"/>
              <a:t> of institutions and public life (and 				later economic justice)</a:t>
            </a:r>
            <a:br>
              <a:rPr lang="en-US" dirty="0" smtClean="0"/>
            </a:br>
            <a:endParaRPr lang="en-US" dirty="0" smtClean="0"/>
          </a:p>
          <a:p>
            <a:pPr marL="0" indent="0">
              <a:buNone/>
            </a:pPr>
            <a:r>
              <a:rPr lang="en-US" dirty="0" smtClean="0"/>
              <a:t>Strategy: 	public </a:t>
            </a:r>
            <a:r>
              <a:rPr lang="en-US" dirty="0" smtClean="0"/>
              <a:t>pressure and media exposure </a:t>
            </a:r>
            <a:r>
              <a:rPr lang="en-US" dirty="0" smtClean="0"/>
              <a:t>via </a:t>
            </a:r>
            <a:r>
              <a:rPr lang="en-US" dirty="0" smtClean="0"/>
              <a:t>strategic acts of </a:t>
            </a:r>
            <a:br>
              <a:rPr lang="en-US" dirty="0" smtClean="0"/>
            </a:br>
            <a:r>
              <a:rPr lang="en-US" dirty="0" smtClean="0"/>
              <a:t>		nonviolent resistance</a:t>
            </a:r>
            <a:r>
              <a:rPr lang="en-US" dirty="0" smtClean="0"/>
              <a:t/>
            </a:r>
            <a:br>
              <a:rPr lang="en-US" dirty="0" smtClean="0"/>
            </a:br>
            <a:endParaRPr lang="en-US" dirty="0" smtClean="0"/>
          </a:p>
          <a:p>
            <a:pPr marL="0" indent="0">
              <a:buNone/>
            </a:pPr>
            <a:r>
              <a:rPr lang="en-US" dirty="0" smtClean="0"/>
              <a:t>Tactics:	boycotts, protests, demonstrations, sit-ins, marches, </a:t>
            </a:r>
            <a:r>
              <a:rPr lang="en-US" dirty="0"/>
              <a:t>	</a:t>
            </a:r>
            <a:r>
              <a:rPr lang="en-US" dirty="0" smtClean="0"/>
              <a:t>		speeches, letters, lobbying, litigation</a:t>
            </a:r>
            <a:endParaRPr lang="en-US" dirty="0"/>
          </a:p>
        </p:txBody>
      </p:sp>
      <p:pic>
        <p:nvPicPr>
          <p:cNvPr id="4" name="Slide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081491" y="538957"/>
            <a:ext cx="812800" cy="812800"/>
          </a:xfrm>
          <a:prstGeom prst="rect">
            <a:avLst/>
          </a:prstGeom>
        </p:spPr>
      </p:pic>
    </p:spTree>
    <p:extLst>
      <p:ext uri="{BB962C8B-B14F-4D97-AF65-F5344CB8AC3E}">
        <p14:creationId xmlns:p14="http://schemas.microsoft.com/office/powerpoint/2010/main" val="13423764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49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Music and the Civil Rights Movement</a:t>
            </a:r>
            <a:endParaRPr lang="en-US" dirty="0"/>
          </a:p>
        </p:txBody>
      </p:sp>
      <p:pic>
        <p:nvPicPr>
          <p:cNvPr id="4" name="Picture 3" descr="Mahalia.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29488" y="2238208"/>
            <a:ext cx="3060700" cy="2654300"/>
          </a:xfrm>
          <a:prstGeom prst="rect">
            <a:avLst/>
          </a:prstGeom>
        </p:spPr>
      </p:pic>
      <p:pic>
        <p:nvPicPr>
          <p:cNvPr id="5" name="Content Placeholder 4" descr="MLK waving to the crowd.jpg"/>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838200" y="2238208"/>
            <a:ext cx="3619500" cy="2247900"/>
          </a:xfrm>
          <a:prstGeom prst="rect">
            <a:avLst/>
          </a:prstGeom>
        </p:spPr>
      </p:pic>
      <p:sp>
        <p:nvSpPr>
          <p:cNvPr id="3" name="TextBox 2"/>
          <p:cNvSpPr txBox="1"/>
          <p:nvPr/>
        </p:nvSpPr>
        <p:spPr>
          <a:xfrm>
            <a:off x="7200900" y="5329238"/>
            <a:ext cx="4797136" cy="369332"/>
          </a:xfrm>
          <a:prstGeom prst="rect">
            <a:avLst/>
          </a:prstGeom>
          <a:noFill/>
        </p:spPr>
        <p:txBody>
          <a:bodyPr wrap="square" rtlCol="0">
            <a:spAutoFit/>
          </a:bodyPr>
          <a:lstStyle/>
          <a:p>
            <a:r>
              <a:rPr lang="en-US" dirty="0" smtClean="0"/>
              <a:t>Video: </a:t>
            </a:r>
            <a:r>
              <a:rPr lang="en-US" dirty="0" smtClean="0">
                <a:hlinkClick r:id="rId6"/>
              </a:rPr>
              <a:t>“How I Got Over,” Mahalia Jackson</a:t>
            </a:r>
            <a:endParaRPr lang="en-US" dirty="0" smtClean="0"/>
          </a:p>
        </p:txBody>
      </p:sp>
      <p:sp>
        <p:nvSpPr>
          <p:cNvPr id="6" name="TextBox 5"/>
          <p:cNvSpPr txBox="1"/>
          <p:nvPr/>
        </p:nvSpPr>
        <p:spPr>
          <a:xfrm>
            <a:off x="817419" y="4946073"/>
            <a:ext cx="3640282" cy="1200329"/>
          </a:xfrm>
          <a:prstGeom prst="rect">
            <a:avLst/>
          </a:prstGeom>
          <a:noFill/>
        </p:spPr>
        <p:txBody>
          <a:bodyPr wrap="square" rtlCol="0">
            <a:spAutoFit/>
          </a:bodyPr>
          <a:lstStyle/>
          <a:p>
            <a:r>
              <a:rPr lang="en-US" dirty="0" smtClean="0"/>
              <a:t>Bob Dylan, Joan Baez, Mahalia Jackson, and Peter, Paul and Mary performed at the March on Washington in 1963.</a:t>
            </a:r>
            <a:endParaRPr lang="en-US" dirty="0"/>
          </a:p>
        </p:txBody>
      </p:sp>
      <p:pic>
        <p:nvPicPr>
          <p:cNvPr id="7" name="Slide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689600" y="3022600"/>
            <a:ext cx="812800" cy="812800"/>
          </a:xfrm>
          <a:prstGeom prst="rect">
            <a:avLst/>
          </a:prstGeom>
        </p:spPr>
      </p:pic>
    </p:spTree>
    <p:extLst>
      <p:ext uri="{BB962C8B-B14F-4D97-AF65-F5344CB8AC3E}">
        <p14:creationId xmlns:p14="http://schemas.microsoft.com/office/powerpoint/2010/main" val="185545581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74660" fill="hold"/>
                                        <p:tgtEl>
                                          <p:spTgt spid="7"/>
                                        </p:tgtEl>
                                      </p:cBhvr>
                                    </p:cmd>
                                  </p:childTnLst>
                                </p:cTn>
                              </p:par>
                            </p:childTnLst>
                          </p:cTn>
                        </p:par>
                      </p:childTnLst>
                    </p:cTn>
                  </p:par>
                </p:childTnLst>
              </p:cTn>
              <p:nextCondLst>
                <p:cond evt="onClick" delay="0">
                  <p:tgtEl>
                    <p:spTgt spid="7"/>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Music and Collective Destiny</a:t>
            </a:r>
            <a:endParaRPr lang="en-US" dirty="0"/>
          </a:p>
        </p:txBody>
      </p:sp>
      <p:sp>
        <p:nvSpPr>
          <p:cNvPr id="3" name="Content Placeholder 2"/>
          <p:cNvSpPr>
            <a:spLocks noGrp="1"/>
          </p:cNvSpPr>
          <p:nvPr>
            <p:ph idx="1"/>
          </p:nvPr>
        </p:nvSpPr>
        <p:spPr/>
        <p:txBody>
          <a:bodyPr>
            <a:normAutofit fontScale="77500" lnSpcReduction="20000"/>
          </a:bodyPr>
          <a:lstStyle/>
          <a:p>
            <a:pPr marL="0" marR="0" lvl="0" indent="0" defTabSz="914400" eaLnBrk="1" fontAlgn="auto" latinLnBrk="0" hangingPunct="1">
              <a:lnSpc>
                <a:spcPct val="100000"/>
              </a:lnSpc>
              <a:spcBef>
                <a:spcPts val="0"/>
              </a:spcBef>
              <a:spcAft>
                <a:spcPts val="0"/>
              </a:spcAft>
              <a:buClrTx/>
              <a:buSzTx/>
              <a:buFontTx/>
              <a:buNone/>
              <a:tabLst/>
              <a:defRPr/>
            </a:pPr>
            <a:r>
              <a:rPr lang="en-US" dirty="0" smtClean="0"/>
              <a:t>The spirituals were revived as a tradition that symbolized a shared history of struggle and expressed a desire for freedom. They were religious songs of enduring faith and allegories of revolutionary change.</a:t>
            </a:r>
          </a:p>
          <a:p>
            <a:pPr marL="0" marR="0" lvl="0" indent="0" defTabSz="914400" eaLnBrk="1" fontAlgn="auto" latinLnBrk="0" hangingPunct="1">
              <a:lnSpc>
                <a:spcPct val="100000"/>
              </a:lnSpc>
              <a:spcBef>
                <a:spcPts val="0"/>
              </a:spcBef>
              <a:spcAft>
                <a:spcPts val="0"/>
              </a:spcAft>
              <a:buClrTx/>
              <a:buSzTx/>
              <a:buFontTx/>
              <a:buNone/>
              <a:tabLst/>
              <a:defRPr/>
            </a:pPr>
            <a:endParaRPr lang="en-US" u="sng" dirty="0" smtClean="0"/>
          </a:p>
          <a:p>
            <a:pPr marL="0" marR="0" lvl="0" indent="0" defTabSz="914400" eaLnBrk="1" fontAlgn="auto" latinLnBrk="0" hangingPunct="1">
              <a:lnSpc>
                <a:spcPct val="100000"/>
              </a:lnSpc>
              <a:spcBef>
                <a:spcPts val="0"/>
              </a:spcBef>
              <a:spcAft>
                <a:spcPts val="0"/>
              </a:spcAft>
              <a:buClrTx/>
              <a:buSzTx/>
              <a:buFontTx/>
              <a:buNone/>
              <a:tabLst/>
              <a:defRPr/>
            </a:pPr>
            <a:r>
              <a:rPr lang="en-US" u="sng" dirty="0" smtClean="0"/>
              <a:t>“Go Down, Moses”</a:t>
            </a:r>
            <a:endParaRPr lang="en-US" u="sng" dirty="0"/>
          </a:p>
          <a:p>
            <a:pPr marL="0" indent="0">
              <a:buNone/>
            </a:pPr>
            <a:r>
              <a:rPr lang="en-US" dirty="0">
                <a:solidFill>
                  <a:srgbClr val="FF0000"/>
                </a:solidFill>
                <a:effectLst>
                  <a:outerShdw blurRad="50800" dist="38100" dir="2700000" algn="tl">
                    <a:srgbClr val="000000">
                      <a:alpha val="40000"/>
                    </a:srgbClr>
                  </a:outerShdw>
                </a:effectLst>
              </a:rPr>
              <a:t>When </a:t>
            </a:r>
            <a:r>
              <a:rPr lang="en-US" dirty="0">
                <a:solidFill>
                  <a:srgbClr val="FF0000"/>
                </a:solidFill>
                <a:effectLst>
                  <a:outerShdw blurRad="50800" dist="38100" dir="2700000" algn="tl">
                    <a:srgbClr val="000000">
                      <a:alpha val="40000"/>
                    </a:srgbClr>
                  </a:outerShdw>
                </a:effectLst>
                <a:hlinkClick r:id="rId4"/>
              </a:rPr>
              <a:t>Israel</a:t>
            </a:r>
            <a:r>
              <a:rPr lang="en-US" dirty="0">
                <a:solidFill>
                  <a:srgbClr val="FF0000"/>
                </a:solidFill>
                <a:effectLst>
                  <a:outerShdw blurRad="50800" dist="38100" dir="2700000" algn="tl">
                    <a:srgbClr val="000000">
                      <a:alpha val="40000"/>
                    </a:srgbClr>
                  </a:outerShdw>
                </a:effectLst>
              </a:rPr>
              <a:t> was in </a:t>
            </a:r>
            <a:r>
              <a:rPr lang="en-US" dirty="0">
                <a:solidFill>
                  <a:srgbClr val="FF0000"/>
                </a:solidFill>
                <a:effectLst>
                  <a:outerShdw blurRad="50800" dist="38100" dir="2700000" algn="tl">
                    <a:srgbClr val="000000">
                      <a:alpha val="40000"/>
                    </a:srgbClr>
                  </a:outerShdw>
                </a:effectLst>
                <a:hlinkClick r:id="rId5"/>
              </a:rPr>
              <a:t>Egypt</a:t>
            </a:r>
            <a:r>
              <a:rPr lang="en-US" dirty="0">
                <a:solidFill>
                  <a:srgbClr val="FF0000"/>
                </a:solidFill>
                <a:effectLst>
                  <a:outerShdw blurRad="50800" dist="38100" dir="2700000" algn="tl">
                    <a:srgbClr val="000000">
                      <a:alpha val="40000"/>
                    </a:srgbClr>
                  </a:outerShdw>
                </a:effectLst>
              </a:rPr>
              <a:t> land</a:t>
            </a:r>
            <a:endParaRPr lang="en-US" dirty="0">
              <a:solidFill>
                <a:srgbClr val="FF0000"/>
              </a:solidFill>
            </a:endParaRPr>
          </a:p>
          <a:p>
            <a:pPr marL="0" indent="0">
              <a:buNone/>
            </a:pPr>
            <a:r>
              <a:rPr lang="en-US" dirty="0">
                <a:solidFill>
                  <a:srgbClr val="FF0000"/>
                </a:solidFill>
                <a:effectLst>
                  <a:outerShdw blurRad="50800" dist="38100" dir="2700000" algn="tl">
                    <a:srgbClr val="000000">
                      <a:alpha val="40000"/>
                    </a:srgbClr>
                  </a:outerShdw>
                </a:effectLst>
              </a:rPr>
              <a:t>Let my </a:t>
            </a:r>
            <a:r>
              <a:rPr lang="en-US" dirty="0">
                <a:solidFill>
                  <a:srgbClr val="FF0000"/>
                </a:solidFill>
                <a:effectLst>
                  <a:outerShdw blurRad="50800" dist="38100" dir="2700000" algn="tl">
                    <a:srgbClr val="000000">
                      <a:alpha val="40000"/>
                    </a:srgbClr>
                  </a:outerShdw>
                </a:effectLst>
                <a:hlinkClick r:id="rId6"/>
              </a:rPr>
              <a:t>people</a:t>
            </a:r>
            <a:r>
              <a:rPr lang="en-US" dirty="0">
                <a:solidFill>
                  <a:srgbClr val="FF0000"/>
                </a:solidFill>
                <a:effectLst>
                  <a:outerShdw blurRad="50800" dist="38100" dir="2700000" algn="tl">
                    <a:srgbClr val="000000">
                      <a:alpha val="40000"/>
                    </a:srgbClr>
                  </a:outerShdw>
                </a:effectLst>
              </a:rPr>
              <a:t> go!</a:t>
            </a:r>
            <a:endParaRPr lang="en-US" dirty="0">
              <a:solidFill>
                <a:srgbClr val="FF0000"/>
              </a:solidFill>
            </a:endParaRPr>
          </a:p>
          <a:p>
            <a:pPr marL="0" indent="0">
              <a:buNone/>
            </a:pPr>
            <a:r>
              <a:rPr lang="en-US" dirty="0">
                <a:solidFill>
                  <a:srgbClr val="FF0000"/>
                </a:solidFill>
                <a:effectLst>
                  <a:outerShdw blurRad="50800" dist="38100" dir="2700000" algn="tl">
                    <a:srgbClr val="000000">
                      <a:alpha val="40000"/>
                    </a:srgbClr>
                  </a:outerShdw>
                </a:effectLst>
              </a:rPr>
              <a:t>Oppressed so hard they </a:t>
            </a:r>
            <a:r>
              <a:rPr lang="en-US" dirty="0">
                <a:solidFill>
                  <a:srgbClr val="FF0000"/>
                </a:solidFill>
                <a:effectLst>
                  <a:outerShdw blurRad="50800" dist="38100" dir="2700000" algn="tl">
                    <a:srgbClr val="000000">
                      <a:alpha val="40000"/>
                    </a:srgbClr>
                  </a:outerShdw>
                </a:effectLst>
                <a:hlinkClick r:id="rId7"/>
              </a:rPr>
              <a:t>could</a:t>
            </a:r>
            <a:r>
              <a:rPr lang="en-US" dirty="0">
                <a:solidFill>
                  <a:srgbClr val="FF0000"/>
                </a:solidFill>
                <a:effectLst>
                  <a:outerShdw blurRad="50800" dist="38100" dir="2700000" algn="tl">
                    <a:srgbClr val="000000">
                      <a:alpha val="40000"/>
                    </a:srgbClr>
                  </a:outerShdw>
                </a:effectLst>
              </a:rPr>
              <a:t> not stand</a:t>
            </a:r>
            <a:endParaRPr lang="en-US" dirty="0">
              <a:solidFill>
                <a:srgbClr val="FF0000"/>
              </a:solidFill>
            </a:endParaRPr>
          </a:p>
          <a:p>
            <a:pPr marL="0" indent="0">
              <a:buNone/>
            </a:pPr>
            <a:r>
              <a:rPr lang="en-US" dirty="0">
                <a:solidFill>
                  <a:srgbClr val="FF0000"/>
                </a:solidFill>
                <a:effectLst>
                  <a:outerShdw blurRad="50800" dist="38100" dir="2700000" algn="tl">
                    <a:srgbClr val="000000">
                      <a:alpha val="40000"/>
                    </a:srgbClr>
                  </a:outerShdw>
                </a:effectLst>
              </a:rPr>
              <a:t>Let my </a:t>
            </a:r>
            <a:r>
              <a:rPr lang="en-US" dirty="0">
                <a:solidFill>
                  <a:srgbClr val="FF0000"/>
                </a:solidFill>
                <a:effectLst>
                  <a:outerShdw blurRad="50800" dist="38100" dir="2700000" algn="tl">
                    <a:srgbClr val="000000">
                      <a:alpha val="40000"/>
                    </a:srgbClr>
                  </a:outerShdw>
                </a:effectLst>
                <a:hlinkClick r:id="rId6"/>
              </a:rPr>
              <a:t>people</a:t>
            </a:r>
            <a:r>
              <a:rPr lang="en-US" dirty="0">
                <a:solidFill>
                  <a:srgbClr val="FF0000"/>
                </a:solidFill>
                <a:effectLst>
                  <a:outerShdw blurRad="50800" dist="38100" dir="2700000" algn="tl">
                    <a:srgbClr val="000000">
                      <a:alpha val="40000"/>
                    </a:srgbClr>
                  </a:outerShdw>
                </a:effectLst>
              </a:rPr>
              <a:t> go!</a:t>
            </a:r>
            <a:endParaRPr lang="en-US" dirty="0">
              <a:solidFill>
                <a:srgbClr val="FF0000"/>
              </a:solidFill>
            </a:endParaRPr>
          </a:p>
          <a:p>
            <a:pPr marL="0" indent="0">
              <a:buNone/>
            </a:pPr>
            <a:r>
              <a:rPr lang="en-US" dirty="0">
                <a:solidFill>
                  <a:srgbClr val="FF0000"/>
                </a:solidFill>
                <a:effectLst>
                  <a:outerShdw blurRad="50800" dist="38100" dir="2700000" algn="tl">
                    <a:srgbClr val="000000">
                      <a:alpha val="40000"/>
                    </a:srgbClr>
                  </a:outerShdw>
                </a:effectLst>
              </a:rPr>
              <a:t>So the god </a:t>
            </a:r>
            <a:r>
              <a:rPr lang="en-US" dirty="0" err="1">
                <a:solidFill>
                  <a:srgbClr val="FF0000"/>
                </a:solidFill>
                <a:effectLst>
                  <a:outerShdw blurRad="50800" dist="38100" dir="2700000" algn="tl">
                    <a:srgbClr val="000000">
                      <a:alpha val="40000"/>
                    </a:srgbClr>
                  </a:outerShdw>
                </a:effectLst>
              </a:rPr>
              <a:t>seyeth</a:t>
            </a:r>
            <a:r>
              <a:rPr lang="en-US" dirty="0">
                <a:solidFill>
                  <a:srgbClr val="FF0000"/>
                </a:solidFill>
                <a:effectLst>
                  <a:outerShdw blurRad="50800" dist="38100" dir="2700000" algn="tl">
                    <a:srgbClr val="000000">
                      <a:alpha val="40000"/>
                    </a:srgbClr>
                  </a:outerShdw>
                </a:effectLst>
              </a:rPr>
              <a:t>: 'go down, Moses</a:t>
            </a:r>
            <a:endParaRPr lang="en-US" dirty="0">
              <a:solidFill>
                <a:srgbClr val="FF0000"/>
              </a:solidFill>
            </a:endParaRPr>
          </a:p>
          <a:p>
            <a:pPr marL="0" indent="0">
              <a:buNone/>
            </a:pPr>
            <a:r>
              <a:rPr lang="en-US" dirty="0">
                <a:solidFill>
                  <a:srgbClr val="FF0000"/>
                </a:solidFill>
                <a:effectLst>
                  <a:outerShdw blurRad="50800" dist="38100" dir="2700000" algn="tl">
                    <a:srgbClr val="000000">
                      <a:alpha val="40000"/>
                    </a:srgbClr>
                  </a:outerShdw>
                </a:effectLst>
              </a:rPr>
              <a:t>Way down in </a:t>
            </a:r>
            <a:r>
              <a:rPr lang="en-US" dirty="0">
                <a:solidFill>
                  <a:srgbClr val="FF0000"/>
                </a:solidFill>
                <a:effectLst>
                  <a:outerShdw blurRad="50800" dist="38100" dir="2700000" algn="tl">
                    <a:srgbClr val="000000">
                      <a:alpha val="40000"/>
                    </a:srgbClr>
                  </a:outerShdw>
                </a:effectLst>
                <a:hlinkClick r:id="rId5"/>
              </a:rPr>
              <a:t>Egypt</a:t>
            </a:r>
            <a:r>
              <a:rPr lang="en-US" dirty="0">
                <a:solidFill>
                  <a:srgbClr val="FF0000"/>
                </a:solidFill>
                <a:effectLst>
                  <a:outerShdw blurRad="50800" dist="38100" dir="2700000" algn="tl">
                    <a:srgbClr val="000000">
                      <a:alpha val="40000"/>
                    </a:srgbClr>
                  </a:outerShdw>
                </a:effectLst>
              </a:rPr>
              <a:t> land </a:t>
            </a:r>
            <a:endParaRPr lang="en-US" dirty="0">
              <a:solidFill>
                <a:srgbClr val="FF0000"/>
              </a:solidFill>
            </a:endParaRPr>
          </a:p>
          <a:p>
            <a:pPr marL="0" indent="0">
              <a:buNone/>
            </a:pPr>
            <a:r>
              <a:rPr lang="en-US" dirty="0">
                <a:solidFill>
                  <a:srgbClr val="FF0000"/>
                </a:solidFill>
                <a:effectLst>
                  <a:outerShdw blurRad="50800" dist="38100" dir="2700000" algn="tl">
                    <a:srgbClr val="000000">
                      <a:alpha val="40000"/>
                    </a:srgbClr>
                  </a:outerShdw>
                </a:effectLst>
              </a:rPr>
              <a:t>Tell all </a:t>
            </a:r>
            <a:r>
              <a:rPr lang="en-US" dirty="0">
                <a:solidFill>
                  <a:srgbClr val="FF0000"/>
                </a:solidFill>
                <a:effectLst>
                  <a:outerShdw blurRad="50800" dist="38100" dir="2700000" algn="tl">
                    <a:srgbClr val="000000">
                      <a:alpha val="40000"/>
                    </a:srgbClr>
                  </a:outerShdw>
                </a:effectLst>
                <a:hlinkClick r:id="rId8"/>
              </a:rPr>
              <a:t>pharaohs</a:t>
            </a:r>
            <a:r>
              <a:rPr lang="en-US" dirty="0">
                <a:solidFill>
                  <a:srgbClr val="FF0000"/>
                </a:solidFill>
                <a:effectLst>
                  <a:outerShdw blurRad="50800" dist="38100" dir="2700000" algn="tl">
                    <a:srgbClr val="000000">
                      <a:alpha val="40000"/>
                    </a:srgbClr>
                  </a:outerShdw>
                </a:effectLst>
              </a:rPr>
              <a:t> to</a:t>
            </a:r>
            <a:endParaRPr lang="en-US" dirty="0">
              <a:solidFill>
                <a:srgbClr val="FF0000"/>
              </a:solidFill>
            </a:endParaRPr>
          </a:p>
          <a:p>
            <a:pPr marL="0" indent="0">
              <a:buNone/>
            </a:pPr>
            <a:r>
              <a:rPr lang="en-US" dirty="0">
                <a:solidFill>
                  <a:srgbClr val="FF0000"/>
                </a:solidFill>
                <a:effectLst>
                  <a:outerShdw blurRad="50800" dist="38100" dir="2700000" algn="tl">
                    <a:srgbClr val="000000">
                      <a:alpha val="40000"/>
                    </a:srgbClr>
                  </a:outerShdw>
                </a:effectLst>
              </a:rPr>
              <a:t>Let my </a:t>
            </a:r>
            <a:r>
              <a:rPr lang="en-US" dirty="0">
                <a:solidFill>
                  <a:srgbClr val="FF0000"/>
                </a:solidFill>
                <a:effectLst>
                  <a:outerShdw blurRad="50800" dist="38100" dir="2700000" algn="tl">
                    <a:srgbClr val="000000">
                      <a:alpha val="40000"/>
                    </a:srgbClr>
                  </a:outerShdw>
                </a:effectLst>
                <a:hlinkClick r:id="rId6"/>
              </a:rPr>
              <a:t>people</a:t>
            </a:r>
            <a:r>
              <a:rPr lang="en-US" dirty="0">
                <a:solidFill>
                  <a:srgbClr val="FF0000"/>
                </a:solidFill>
                <a:effectLst>
                  <a:outerShdw blurRad="50800" dist="38100" dir="2700000" algn="tl">
                    <a:srgbClr val="000000">
                      <a:alpha val="40000"/>
                    </a:srgbClr>
                  </a:outerShdw>
                </a:effectLst>
              </a:rPr>
              <a:t> go!'</a:t>
            </a:r>
            <a:endParaRPr lang="en-US" dirty="0">
              <a:solidFill>
                <a:srgbClr val="FF0000"/>
              </a:solidFill>
            </a:endParaRPr>
          </a:p>
          <a:p>
            <a:pPr marL="0" marR="0" lvl="0" indent="0" defTabSz="914400" eaLnBrk="1" fontAlgn="auto" latinLnBrk="0" hangingPunct="1">
              <a:lnSpc>
                <a:spcPct val="100000"/>
              </a:lnSpc>
              <a:spcBef>
                <a:spcPts val="0"/>
              </a:spcBef>
              <a:spcAft>
                <a:spcPts val="0"/>
              </a:spcAft>
              <a:buClrTx/>
              <a:buSzTx/>
              <a:buFontTx/>
              <a:buNone/>
              <a:tabLst/>
              <a:defRPr/>
            </a:pPr>
            <a:endParaRPr lang="en-US" dirty="0" smtClean="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p:txBody>
      </p:sp>
      <p:pic>
        <p:nvPicPr>
          <p:cNvPr id="4" name="Slide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712364" y="3798455"/>
            <a:ext cx="812800" cy="812800"/>
          </a:xfrm>
          <a:prstGeom prst="rect">
            <a:avLst/>
          </a:prstGeom>
        </p:spPr>
      </p:pic>
    </p:spTree>
    <p:extLst>
      <p:ext uri="{BB962C8B-B14F-4D97-AF65-F5344CB8AC3E}">
        <p14:creationId xmlns:p14="http://schemas.microsoft.com/office/powerpoint/2010/main" val="21321789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2776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Expressive Framework of Early Civil Rights Movement</a:t>
            </a:r>
            <a:endParaRPr lang="en-US" sz="3200" dirty="0"/>
          </a:p>
        </p:txBody>
      </p:sp>
      <p:sp>
        <p:nvSpPr>
          <p:cNvPr id="3" name="Content Placeholder 2"/>
          <p:cNvSpPr>
            <a:spLocks noGrp="1"/>
          </p:cNvSpPr>
          <p:nvPr>
            <p:ph idx="1"/>
          </p:nvPr>
        </p:nvSpPr>
        <p:spPr/>
        <p:txBody>
          <a:bodyPr>
            <a:normAutofit/>
          </a:bodyPr>
          <a:lstStyle/>
          <a:p>
            <a:pPr marL="349250" lvl="1" indent="0">
              <a:buNone/>
            </a:pPr>
            <a:r>
              <a:rPr lang="en-US" dirty="0" smtClean="0"/>
              <a:t>Social movements are based on ability to move people to act based on shared </a:t>
            </a:r>
            <a:r>
              <a:rPr lang="en-US" dirty="0"/>
              <a:t>attitudes</a:t>
            </a:r>
          </a:p>
          <a:p>
            <a:pPr lvl="2">
              <a:buFont typeface="Arial"/>
              <a:buChar char="•"/>
            </a:pPr>
            <a:r>
              <a:rPr lang="en-US" dirty="0"/>
              <a:t>Shared identity or common feeling</a:t>
            </a:r>
          </a:p>
          <a:p>
            <a:pPr lvl="2">
              <a:buFont typeface="Arial"/>
              <a:buChar char="•"/>
            </a:pPr>
            <a:r>
              <a:rPr lang="en-US" dirty="0"/>
              <a:t>Feeling of collective fate</a:t>
            </a:r>
          </a:p>
          <a:p>
            <a:pPr marL="349250" lvl="1" indent="0">
              <a:buNone/>
            </a:pPr>
            <a:endParaRPr lang="en-US" dirty="0" smtClean="0"/>
          </a:p>
          <a:p>
            <a:pPr marL="349250" lvl="1" indent="0">
              <a:buNone/>
            </a:pPr>
            <a:r>
              <a:rPr lang="en-US" dirty="0" smtClean="0"/>
              <a:t>Expressive Framework of Civil Rights Movement</a:t>
            </a:r>
            <a:endParaRPr lang="en-US" dirty="0" smtClean="0"/>
          </a:p>
          <a:p>
            <a:pPr lvl="1"/>
            <a:r>
              <a:rPr lang="en-US" dirty="0" smtClean="0"/>
              <a:t>Themes and Messages: </a:t>
            </a:r>
            <a:r>
              <a:rPr lang="en-US" dirty="0"/>
              <a:t>Freedom and deliverance, equality and </a:t>
            </a:r>
            <a:r>
              <a:rPr lang="en-US" dirty="0" smtClean="0"/>
              <a:t>justice (clear moral choices)</a:t>
            </a:r>
          </a:p>
          <a:p>
            <a:pPr lvl="1"/>
            <a:r>
              <a:rPr lang="en-US" dirty="0" smtClean="0"/>
              <a:t>Rhetoric: Old Testament narratives; biblical language, imagery and motifs; i.e., gospel music</a:t>
            </a:r>
          </a:p>
          <a:p>
            <a:pPr lvl="1"/>
            <a:r>
              <a:rPr lang="en-US" dirty="0" smtClean="0"/>
              <a:t>Authority: logic of American creed, ethos of divine justice</a:t>
            </a:r>
            <a:endParaRPr lang="en-US" dirty="0"/>
          </a:p>
        </p:txBody>
      </p:sp>
      <p:pic>
        <p:nvPicPr>
          <p:cNvPr id="4" name="Slide 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862291" y="2468418"/>
            <a:ext cx="812800" cy="812800"/>
          </a:xfrm>
          <a:prstGeom prst="rect">
            <a:avLst/>
          </a:prstGeom>
        </p:spPr>
      </p:pic>
    </p:spTree>
    <p:extLst>
      <p:ext uri="{BB962C8B-B14F-4D97-AF65-F5344CB8AC3E}">
        <p14:creationId xmlns:p14="http://schemas.microsoft.com/office/powerpoint/2010/main" val="33526008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889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Letter From a Birmingham Jail</a:t>
            </a:r>
            <a:endParaRPr lang="en-US" dirty="0"/>
          </a:p>
        </p:txBody>
      </p:sp>
      <p:sp>
        <p:nvSpPr>
          <p:cNvPr id="3" name="Content Placeholder 2"/>
          <p:cNvSpPr>
            <a:spLocks noGrp="1"/>
          </p:cNvSpPr>
          <p:nvPr>
            <p:ph idx="1"/>
          </p:nvPr>
        </p:nvSpPr>
        <p:spPr/>
        <p:txBody>
          <a:bodyPr>
            <a:normAutofit/>
          </a:bodyPr>
          <a:lstStyle/>
          <a:p>
            <a:pPr marL="0" indent="0">
              <a:lnSpc>
                <a:spcPct val="100000"/>
              </a:lnSpc>
              <a:spcBef>
                <a:spcPts val="0"/>
              </a:spcBef>
              <a:buNone/>
              <a:defRPr/>
            </a:pPr>
            <a:endParaRPr lang="en-US" sz="1800" dirty="0"/>
          </a:p>
          <a:p>
            <a:pPr marL="0" indent="0">
              <a:lnSpc>
                <a:spcPct val="100000"/>
              </a:lnSpc>
              <a:spcBef>
                <a:spcPts val="0"/>
              </a:spcBef>
              <a:buNone/>
              <a:defRPr/>
            </a:pPr>
            <a:endParaRPr lang="en-US" sz="1800" dirty="0"/>
          </a:p>
          <a:p>
            <a:pPr marL="0" indent="0">
              <a:lnSpc>
                <a:spcPct val="100000"/>
              </a:lnSpc>
              <a:spcBef>
                <a:spcPts val="0"/>
              </a:spcBef>
              <a:buNone/>
              <a:defRPr/>
            </a:pPr>
            <a:endParaRPr lang="en-US" sz="1800" dirty="0"/>
          </a:p>
          <a:p>
            <a:pPr marL="0" indent="0">
              <a:lnSpc>
                <a:spcPct val="100000"/>
              </a:lnSpc>
              <a:spcBef>
                <a:spcPts val="0"/>
              </a:spcBef>
              <a:buNone/>
              <a:defRPr/>
            </a:pPr>
            <a:endParaRPr lang="en-US" sz="1800" dirty="0"/>
          </a:p>
          <a:p>
            <a:pPr marL="0" indent="0">
              <a:lnSpc>
                <a:spcPct val="100000"/>
              </a:lnSpc>
              <a:spcBef>
                <a:spcPts val="0"/>
              </a:spcBef>
              <a:buNone/>
              <a:defRPr/>
            </a:pPr>
            <a:r>
              <a:rPr lang="en-US" sz="1800" dirty="0"/>
              <a:t>Justification for “nonviolent direct action” </a:t>
            </a:r>
          </a:p>
          <a:p>
            <a:pPr marL="0" indent="0">
              <a:lnSpc>
                <a:spcPct val="100000"/>
              </a:lnSpc>
              <a:spcBef>
                <a:spcPts val="0"/>
              </a:spcBef>
              <a:buNone/>
              <a:defRPr/>
            </a:pPr>
            <a:r>
              <a:rPr lang="en-US" sz="1800" dirty="0"/>
              <a:t>when justice is denied and negotiation delayed</a:t>
            </a:r>
            <a:endParaRPr lang="en-US" sz="1800" dirty="0"/>
          </a:p>
          <a:p>
            <a:pPr marL="0" indent="0">
              <a:lnSpc>
                <a:spcPct val="100000"/>
              </a:lnSpc>
              <a:spcBef>
                <a:spcPts val="0"/>
              </a:spcBef>
              <a:buNone/>
              <a:defRPr/>
            </a:pPr>
            <a:endParaRPr lang="en-US" sz="1800" dirty="0"/>
          </a:p>
          <a:p>
            <a:pPr marL="0" indent="0">
              <a:lnSpc>
                <a:spcPct val="100000"/>
              </a:lnSpc>
              <a:spcBef>
                <a:spcPts val="0"/>
              </a:spcBef>
              <a:buNone/>
              <a:defRPr/>
            </a:pPr>
            <a:r>
              <a:rPr lang="en-US" sz="1800" dirty="0"/>
              <a:t>Strategic basis for identity-based </a:t>
            </a:r>
          </a:p>
          <a:p>
            <a:pPr marL="0" indent="0">
              <a:lnSpc>
                <a:spcPct val="100000"/>
              </a:lnSpc>
              <a:spcBef>
                <a:spcPts val="0"/>
              </a:spcBef>
              <a:buNone/>
              <a:defRPr/>
            </a:pPr>
            <a:r>
              <a:rPr lang="en-US" sz="1800" dirty="0"/>
              <a:t>social movements from 60s--present</a:t>
            </a:r>
          </a:p>
          <a:p>
            <a:pPr marL="0" indent="0">
              <a:lnSpc>
                <a:spcPct val="100000"/>
              </a:lnSpc>
              <a:spcBef>
                <a:spcPts val="0"/>
              </a:spcBef>
              <a:buNone/>
              <a:defRPr/>
            </a:pPr>
            <a:endParaRPr lang="en-US" sz="2400" dirty="0"/>
          </a:p>
          <a:p>
            <a:pPr marL="0" indent="0">
              <a:lnSpc>
                <a:spcPct val="100000"/>
              </a:lnSpc>
              <a:spcBef>
                <a:spcPts val="0"/>
              </a:spcBef>
              <a:buNone/>
              <a:defRPr/>
            </a:pPr>
            <a:endParaRPr lang="en-US" sz="2400" dirty="0"/>
          </a:p>
        </p:txBody>
      </p:sp>
      <p:pic>
        <p:nvPicPr>
          <p:cNvPr id="4" name="Picture 3"/>
          <p:cNvPicPr>
            <a:picLocks noChangeAspect="1"/>
          </p:cNvPicPr>
          <p:nvPr/>
        </p:nvPicPr>
        <p:blipFill>
          <a:blip r:embed="rId4"/>
          <a:stretch>
            <a:fillRect/>
          </a:stretch>
        </p:blipFill>
        <p:spPr>
          <a:xfrm>
            <a:off x="6782462" y="2969561"/>
            <a:ext cx="3428338" cy="2286000"/>
          </a:xfrm>
          <a:prstGeom prst="rect">
            <a:avLst/>
          </a:prstGeom>
        </p:spPr>
      </p:pic>
      <p:pic>
        <p:nvPicPr>
          <p:cNvPr id="5" name="Slide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2863272" y="4849161"/>
            <a:ext cx="812800" cy="812800"/>
          </a:xfrm>
          <a:prstGeom prst="rect">
            <a:avLst/>
          </a:prstGeom>
        </p:spPr>
      </p:pic>
    </p:spTree>
    <p:extLst>
      <p:ext uri="{BB962C8B-B14F-4D97-AF65-F5344CB8AC3E}">
        <p14:creationId xmlns:p14="http://schemas.microsoft.com/office/powerpoint/2010/main" val="9158076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238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Campaign</a:t>
            </a:r>
            <a:endParaRPr lang="en-US" dirty="0"/>
          </a:p>
        </p:txBody>
      </p:sp>
      <p:sp>
        <p:nvSpPr>
          <p:cNvPr id="3" name="Content Placeholder 2"/>
          <p:cNvSpPr>
            <a:spLocks noGrp="1"/>
          </p:cNvSpPr>
          <p:nvPr>
            <p:ph idx="1"/>
          </p:nvPr>
        </p:nvSpPr>
        <p:spPr/>
        <p:txBody>
          <a:bodyPr>
            <a:normAutofit/>
          </a:bodyPr>
          <a:lstStyle/>
          <a:p>
            <a:pPr marL="0" indent="0">
              <a:lnSpc>
                <a:spcPct val="100000"/>
              </a:lnSpc>
              <a:spcBef>
                <a:spcPts val="0"/>
              </a:spcBef>
              <a:buNone/>
              <a:defRPr/>
            </a:pPr>
            <a:r>
              <a:rPr lang="en-US" dirty="0" smtClean="0"/>
              <a:t>Organized effort to achieve a goal</a:t>
            </a:r>
          </a:p>
          <a:p>
            <a:pPr marL="0" indent="0">
              <a:lnSpc>
                <a:spcPct val="100000"/>
              </a:lnSpc>
              <a:spcBef>
                <a:spcPts val="0"/>
              </a:spcBef>
              <a:buNone/>
              <a:defRPr/>
            </a:pPr>
            <a:endParaRPr lang="en-US" dirty="0"/>
          </a:p>
          <a:p>
            <a:pPr marL="0" indent="0">
              <a:lnSpc>
                <a:spcPct val="100000"/>
              </a:lnSpc>
              <a:spcBef>
                <a:spcPts val="0"/>
              </a:spcBef>
              <a:buNone/>
              <a:defRPr/>
            </a:pPr>
            <a:r>
              <a:rPr lang="en-US" dirty="0" smtClean="0"/>
              <a:t>Goal of Birmingham Campaign – </a:t>
            </a:r>
            <a:r>
              <a:rPr lang="en-US" b="1" dirty="0" smtClean="0"/>
              <a:t>desegregate </a:t>
            </a:r>
            <a:r>
              <a:rPr lang="en-US" dirty="0" smtClean="0"/>
              <a:t>public schools, downtown business, municipal government</a:t>
            </a:r>
          </a:p>
          <a:p>
            <a:pPr marL="0" indent="0">
              <a:lnSpc>
                <a:spcPct val="100000"/>
              </a:lnSpc>
              <a:spcBef>
                <a:spcPts val="0"/>
              </a:spcBef>
              <a:buNone/>
              <a:defRPr/>
            </a:pPr>
            <a:endParaRPr lang="en-US" dirty="0"/>
          </a:p>
          <a:p>
            <a:pPr marL="0" indent="0">
              <a:lnSpc>
                <a:spcPct val="100000"/>
              </a:lnSpc>
              <a:spcBef>
                <a:spcPts val="0"/>
              </a:spcBef>
              <a:buNone/>
              <a:defRPr/>
            </a:pPr>
            <a:r>
              <a:rPr lang="en-US" dirty="0" smtClean="0"/>
              <a:t>Strategy – force negotiations/accommodation via public pressure</a:t>
            </a:r>
          </a:p>
          <a:p>
            <a:pPr marL="0" indent="0">
              <a:lnSpc>
                <a:spcPct val="100000"/>
              </a:lnSpc>
              <a:spcBef>
                <a:spcPts val="0"/>
              </a:spcBef>
              <a:buNone/>
              <a:defRPr/>
            </a:pPr>
            <a:endParaRPr lang="en-US" dirty="0"/>
          </a:p>
          <a:p>
            <a:pPr marL="0" indent="0">
              <a:lnSpc>
                <a:spcPct val="100000"/>
              </a:lnSpc>
              <a:spcBef>
                <a:spcPts val="0"/>
              </a:spcBef>
              <a:buNone/>
              <a:defRPr/>
            </a:pPr>
            <a:r>
              <a:rPr lang="en-US" dirty="0" smtClean="0"/>
              <a:t>Tactics – sit-ins, boycotts, marches </a:t>
            </a:r>
            <a:endParaRPr lang="en-US" dirty="0"/>
          </a:p>
        </p:txBody>
      </p:sp>
      <p:pic>
        <p:nvPicPr>
          <p:cNvPr id="4" name="Side 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51455" y="877888"/>
            <a:ext cx="812800" cy="812800"/>
          </a:xfrm>
          <a:prstGeom prst="rect">
            <a:avLst/>
          </a:prstGeom>
        </p:spPr>
      </p:pic>
    </p:spTree>
    <p:extLst>
      <p:ext uri="{BB962C8B-B14F-4D97-AF65-F5344CB8AC3E}">
        <p14:creationId xmlns:p14="http://schemas.microsoft.com/office/powerpoint/2010/main" val="9645982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607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Social Movement Strategy</a:t>
            </a:r>
            <a:endParaRPr lang="en-US" dirty="0"/>
          </a:p>
        </p:txBody>
      </p:sp>
      <p:sp>
        <p:nvSpPr>
          <p:cNvPr id="3" name="Content Placeholder 2"/>
          <p:cNvSpPr>
            <a:spLocks noGrp="1"/>
          </p:cNvSpPr>
          <p:nvPr>
            <p:ph idx="1"/>
          </p:nvPr>
        </p:nvSpPr>
        <p:spPr/>
        <p:txBody>
          <a:bodyPr>
            <a:normAutofit lnSpcReduction="10000"/>
          </a:bodyPr>
          <a:lstStyle/>
          <a:p>
            <a:pPr marL="0" indent="0">
              <a:lnSpc>
                <a:spcPct val="100000"/>
              </a:lnSpc>
              <a:spcBef>
                <a:spcPts val="0"/>
              </a:spcBef>
              <a:buNone/>
              <a:defRPr/>
            </a:pPr>
            <a:r>
              <a:rPr lang="en-US" dirty="0" smtClean="0"/>
              <a:t>Basis in injustice done to group—inviolability of universal human dignity</a:t>
            </a:r>
          </a:p>
          <a:p>
            <a:pPr marL="0" indent="0">
              <a:lnSpc>
                <a:spcPct val="100000"/>
              </a:lnSpc>
              <a:spcBef>
                <a:spcPts val="0"/>
              </a:spcBef>
              <a:buNone/>
              <a:defRPr/>
            </a:pPr>
            <a:endParaRPr lang="en-US" dirty="0"/>
          </a:p>
          <a:p>
            <a:pPr marL="0" indent="0">
              <a:lnSpc>
                <a:spcPct val="100000"/>
              </a:lnSpc>
              <a:spcBef>
                <a:spcPts val="0"/>
              </a:spcBef>
              <a:buNone/>
              <a:defRPr/>
            </a:pPr>
            <a:r>
              <a:rPr lang="en-US" dirty="0" smtClean="0"/>
              <a:t>Argument for justice—group has been wronged (evidence/authority of experience), precedence of courts (1954 Brown decision) </a:t>
            </a:r>
          </a:p>
          <a:p>
            <a:pPr marL="0" indent="0">
              <a:lnSpc>
                <a:spcPct val="100000"/>
              </a:lnSpc>
              <a:spcBef>
                <a:spcPts val="0"/>
              </a:spcBef>
              <a:buNone/>
              <a:defRPr/>
            </a:pPr>
            <a:endParaRPr lang="en-US" dirty="0"/>
          </a:p>
          <a:p>
            <a:pPr marL="0" indent="0">
              <a:lnSpc>
                <a:spcPct val="100000"/>
              </a:lnSpc>
              <a:spcBef>
                <a:spcPts val="0"/>
              </a:spcBef>
              <a:buNone/>
              <a:defRPr/>
            </a:pPr>
            <a:r>
              <a:rPr lang="en-US" dirty="0" smtClean="0"/>
              <a:t>Argument for strategy—precedent for disobeying unjust laws</a:t>
            </a:r>
          </a:p>
          <a:p>
            <a:pPr marL="0" indent="0">
              <a:lnSpc>
                <a:spcPct val="100000"/>
              </a:lnSpc>
              <a:spcBef>
                <a:spcPts val="0"/>
              </a:spcBef>
              <a:buNone/>
              <a:defRPr/>
            </a:pPr>
            <a:endParaRPr lang="en-US" dirty="0"/>
          </a:p>
          <a:p>
            <a:pPr marL="0" indent="0">
              <a:lnSpc>
                <a:spcPct val="100000"/>
              </a:lnSpc>
              <a:spcBef>
                <a:spcPts val="0"/>
              </a:spcBef>
              <a:buNone/>
              <a:defRPr/>
            </a:pPr>
            <a:r>
              <a:rPr lang="en-US" dirty="0" smtClean="0"/>
              <a:t>Authority—Western philosophy, theology, Biblical scripture</a:t>
            </a:r>
          </a:p>
          <a:p>
            <a:pPr marL="0" indent="0">
              <a:lnSpc>
                <a:spcPct val="100000"/>
              </a:lnSpc>
              <a:spcBef>
                <a:spcPts val="0"/>
              </a:spcBef>
              <a:buNone/>
              <a:defRPr/>
            </a:pPr>
            <a:endParaRPr lang="en-US" dirty="0"/>
          </a:p>
          <a:p>
            <a:pPr marL="0" indent="0">
              <a:lnSpc>
                <a:spcPct val="100000"/>
              </a:lnSpc>
              <a:spcBef>
                <a:spcPts val="0"/>
              </a:spcBef>
              <a:buNone/>
              <a:defRPr/>
            </a:pPr>
            <a:r>
              <a:rPr lang="en-US" dirty="0" smtClean="0"/>
              <a:t>“Creative tension” -- precondition of change, enlightenment</a:t>
            </a:r>
            <a:endParaRPr lang="en-US" dirty="0"/>
          </a:p>
        </p:txBody>
      </p:sp>
    </p:spTree>
    <p:extLst>
      <p:ext uri="{BB962C8B-B14F-4D97-AF65-F5344CB8AC3E}">
        <p14:creationId xmlns:p14="http://schemas.microsoft.com/office/powerpoint/2010/main" val="6479298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Message to White Moderates</a:t>
            </a:r>
            <a:endParaRPr lang="en-US" dirty="0"/>
          </a:p>
        </p:txBody>
      </p:sp>
      <p:sp>
        <p:nvSpPr>
          <p:cNvPr id="3" name="Content Placeholder 2"/>
          <p:cNvSpPr>
            <a:spLocks noGrp="1"/>
          </p:cNvSpPr>
          <p:nvPr>
            <p:ph idx="1"/>
          </p:nvPr>
        </p:nvSpPr>
        <p:spPr/>
        <p:txBody>
          <a:bodyPr>
            <a:normAutofit/>
          </a:bodyPr>
          <a:lstStyle/>
          <a:p>
            <a:pPr marL="0" indent="0">
              <a:lnSpc>
                <a:spcPct val="100000"/>
              </a:lnSpc>
              <a:spcBef>
                <a:spcPts val="0"/>
              </a:spcBef>
              <a:buNone/>
              <a:defRPr/>
            </a:pPr>
            <a:r>
              <a:rPr lang="en-US" dirty="0" smtClean="0"/>
              <a:t>King’s moderates: Those who sympathize with plight but express reservations about strategies and tactics.</a:t>
            </a:r>
          </a:p>
          <a:p>
            <a:pPr marL="0" indent="0">
              <a:lnSpc>
                <a:spcPct val="100000"/>
              </a:lnSpc>
              <a:spcBef>
                <a:spcPts val="0"/>
              </a:spcBef>
              <a:buNone/>
              <a:defRPr/>
            </a:pPr>
            <a:endParaRPr lang="en-US" dirty="0"/>
          </a:p>
          <a:p>
            <a:pPr marL="0" indent="0">
              <a:lnSpc>
                <a:spcPct val="100000"/>
              </a:lnSpc>
              <a:spcBef>
                <a:spcPts val="0"/>
              </a:spcBef>
              <a:buNone/>
              <a:defRPr/>
            </a:pPr>
            <a:r>
              <a:rPr lang="en-US" dirty="0" smtClean="0"/>
              <a:t>“Negro’s great stumbling block in the stride toward freedom is not the White citizens’ “Councilor” or the Ku Klux </a:t>
            </a:r>
            <a:r>
              <a:rPr lang="en-US" dirty="0" err="1" smtClean="0"/>
              <a:t>Klanner</a:t>
            </a:r>
            <a:r>
              <a:rPr lang="en-US" dirty="0" smtClean="0"/>
              <a:t>, but the white moderate who is more devoted to “order” than to justice; who prefers a negative peace which is the absence of tension to a positive peace which is the presence of justice.”</a:t>
            </a:r>
            <a:endParaRPr lang="en-US" dirty="0"/>
          </a:p>
        </p:txBody>
      </p:sp>
      <p:pic>
        <p:nvPicPr>
          <p:cNvPr id="4" name="Slide 1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568873" y="538957"/>
            <a:ext cx="812800" cy="812800"/>
          </a:xfrm>
          <a:prstGeom prst="rect">
            <a:avLst/>
          </a:prstGeom>
        </p:spPr>
      </p:pic>
    </p:spTree>
    <p:extLst>
      <p:ext uri="{BB962C8B-B14F-4D97-AF65-F5344CB8AC3E}">
        <p14:creationId xmlns:p14="http://schemas.microsoft.com/office/powerpoint/2010/main" val="20142431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999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Change is </a:t>
            </a:r>
            <a:r>
              <a:rPr lang="en-US" dirty="0" err="1" smtClean="0"/>
              <a:t>Gonna</a:t>
            </a:r>
            <a:r>
              <a:rPr lang="en-US" dirty="0" smtClean="0"/>
              <a:t> Come”</a:t>
            </a:r>
            <a:endParaRPr lang="en-US" dirty="0"/>
          </a:p>
        </p:txBody>
      </p:sp>
      <p:sp>
        <p:nvSpPr>
          <p:cNvPr id="3" name="Content Placeholder 2"/>
          <p:cNvSpPr>
            <a:spLocks noGrp="1"/>
          </p:cNvSpPr>
          <p:nvPr>
            <p:ph idx="1"/>
          </p:nvPr>
        </p:nvSpPr>
        <p:spPr/>
        <p:txBody>
          <a:bodyPr/>
          <a:lstStyle/>
          <a:p>
            <a:pPr marL="0" indent="0">
              <a:buNone/>
            </a:pPr>
            <a:r>
              <a:rPr lang="en-US" dirty="0" smtClean="0"/>
              <a:t>1963 song by Sam Cooke</a:t>
            </a:r>
            <a:endParaRPr lang="en-US" sz="2000" dirty="0" smtClean="0"/>
          </a:p>
          <a:p>
            <a:pPr marL="0" indent="0">
              <a:buNone/>
            </a:pPr>
            <a:r>
              <a:rPr lang="en-US" sz="2000" dirty="0" smtClean="0"/>
              <a:t>Example of pop star activism emblematic of moderate approach. Song’s politics were implicit enough not to imperil commercial prospects.</a:t>
            </a:r>
            <a:r>
              <a:rPr lang="en-US" dirty="0" smtClean="0"/>
              <a:t> </a:t>
            </a:r>
            <a:r>
              <a:rPr lang="en-US" sz="2000" b="1" dirty="0" smtClean="0"/>
              <a:t>#9 on R&amp;B charts, #31 on Billboard 100</a:t>
            </a:r>
          </a:p>
          <a:p>
            <a:pPr marL="0" indent="0">
              <a:buNone/>
            </a:pPr>
            <a:endParaRPr lang="en-US" dirty="0"/>
          </a:p>
          <a:p>
            <a:pPr marL="0" indent="0">
              <a:buNone/>
            </a:pPr>
            <a:r>
              <a:rPr lang="en-US" sz="2000" dirty="0" smtClean="0"/>
              <a:t>“I </a:t>
            </a:r>
            <a:r>
              <a:rPr lang="en-US" sz="2000" dirty="0"/>
              <a:t>go to the movie and I go downtown </a:t>
            </a:r>
            <a:endParaRPr lang="en-US" sz="2000" dirty="0" smtClean="0"/>
          </a:p>
          <a:p>
            <a:pPr marL="0" indent="0">
              <a:buNone/>
            </a:pPr>
            <a:r>
              <a:rPr lang="en-US" sz="2000" dirty="0" smtClean="0"/>
              <a:t>somebody </a:t>
            </a:r>
            <a:r>
              <a:rPr lang="en-US" sz="2000" dirty="0"/>
              <a:t>keep telling me don't hang around</a:t>
            </a:r>
          </a:p>
          <a:p>
            <a:pPr marL="0" indent="0">
              <a:buNone/>
            </a:pPr>
            <a:r>
              <a:rPr lang="en-US" sz="2000" dirty="0" smtClean="0"/>
              <a:t>It's </a:t>
            </a:r>
            <a:r>
              <a:rPr lang="en-US" sz="2000" dirty="0"/>
              <a:t>been a long, a long time coming</a:t>
            </a:r>
          </a:p>
          <a:p>
            <a:pPr marL="0" indent="0">
              <a:buNone/>
            </a:pPr>
            <a:r>
              <a:rPr lang="en-US" sz="2000" dirty="0"/>
              <a:t>But I know a change </a:t>
            </a:r>
            <a:r>
              <a:rPr lang="en-US" sz="2000" dirty="0" err="1"/>
              <a:t>gonna</a:t>
            </a:r>
            <a:r>
              <a:rPr lang="en-US" sz="2000" dirty="0"/>
              <a:t> come, oh yes it </a:t>
            </a:r>
            <a:r>
              <a:rPr lang="en-US" sz="2000" dirty="0" smtClean="0"/>
              <a:t>will”</a:t>
            </a:r>
            <a:endParaRPr lang="en-US" sz="2000" dirty="0"/>
          </a:p>
        </p:txBody>
      </p:sp>
      <p:pic>
        <p:nvPicPr>
          <p:cNvPr id="4" name="Picture 3"/>
          <p:cNvPicPr>
            <a:picLocks noChangeAspect="1"/>
          </p:cNvPicPr>
          <p:nvPr/>
        </p:nvPicPr>
        <p:blipFill>
          <a:blip r:embed="rId4"/>
          <a:stretch>
            <a:fillRect/>
          </a:stretch>
        </p:blipFill>
        <p:spPr>
          <a:xfrm>
            <a:off x="7072746" y="3422072"/>
            <a:ext cx="2377440" cy="2377440"/>
          </a:xfrm>
          <a:prstGeom prst="rect">
            <a:avLst/>
          </a:prstGeom>
        </p:spPr>
      </p:pic>
      <p:pic>
        <p:nvPicPr>
          <p:cNvPr id="5" name="Slide 1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24291" y="230188"/>
            <a:ext cx="812800" cy="812800"/>
          </a:xfrm>
          <a:prstGeom prst="rect">
            <a:avLst/>
          </a:prstGeom>
        </p:spPr>
      </p:pic>
    </p:spTree>
    <p:extLst>
      <p:ext uri="{BB962C8B-B14F-4D97-AF65-F5344CB8AC3E}">
        <p14:creationId xmlns:p14="http://schemas.microsoft.com/office/powerpoint/2010/main" val="111770870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746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 “Mississippi Goddam” by Nina Simone</a:t>
            </a:r>
            <a:endParaRPr lang="en-US" dirty="0"/>
          </a:p>
        </p:txBody>
      </p:sp>
      <p:sp>
        <p:nvSpPr>
          <p:cNvPr id="3" name="Content Placeholder 2"/>
          <p:cNvSpPr>
            <a:spLocks noGrp="1"/>
          </p:cNvSpPr>
          <p:nvPr>
            <p:ph idx="1"/>
          </p:nvPr>
        </p:nvSpPr>
        <p:spPr/>
        <p:txBody>
          <a:bodyPr>
            <a:normAutofit fontScale="85000" lnSpcReduction="20000"/>
          </a:bodyPr>
          <a:lstStyle/>
          <a:p>
            <a:pPr marL="0" indent="0">
              <a:buNone/>
            </a:pPr>
            <a:r>
              <a:rPr lang="en-US" sz="2400" dirty="0" smtClean="0"/>
              <a:t>Response to the Birmingham church bombings and </a:t>
            </a:r>
            <a:r>
              <a:rPr lang="en-US" sz="2400" dirty="0" err="1" smtClean="0"/>
              <a:t>assasination</a:t>
            </a:r>
            <a:r>
              <a:rPr lang="en-US" sz="2400" dirty="0" smtClean="0"/>
              <a:t> of civil rights leader Medgar Evers. Song of acerbic rage performed in the guise of a playful show tune. Not released as a single. Performed at Carnegie Hall in 1964 and the Selma March. </a:t>
            </a:r>
          </a:p>
          <a:p>
            <a:pPr marL="0" indent="0">
              <a:buNone/>
            </a:pPr>
            <a:endParaRPr lang="en-US" dirty="0"/>
          </a:p>
          <a:p>
            <a:pPr marL="0" indent="0">
              <a:buNone/>
            </a:pPr>
            <a:r>
              <a:rPr lang="en-US" dirty="0" smtClean="0">
                <a:hlinkClick r:id="rId4"/>
              </a:rPr>
              <a:t>Full Lyrics</a:t>
            </a:r>
            <a:r>
              <a:rPr lang="en-US" dirty="0" smtClean="0"/>
              <a:t/>
            </a:r>
            <a:br>
              <a:rPr lang="en-US" dirty="0" smtClean="0"/>
            </a:br>
            <a:r>
              <a:rPr lang="en-US" dirty="0" smtClean="0"/>
              <a:t>“Don't </a:t>
            </a:r>
            <a:r>
              <a:rPr lang="en-US" dirty="0"/>
              <a:t>tell </a:t>
            </a:r>
            <a:r>
              <a:rPr lang="en-US" dirty="0" smtClean="0"/>
              <a:t>me I </a:t>
            </a:r>
            <a:r>
              <a:rPr lang="en-US" dirty="0"/>
              <a:t>tell you</a:t>
            </a:r>
          </a:p>
          <a:p>
            <a:pPr marL="0" indent="0">
              <a:buNone/>
            </a:pPr>
            <a:r>
              <a:rPr lang="en-US" dirty="0"/>
              <a:t>Me and my people just about due</a:t>
            </a:r>
          </a:p>
          <a:p>
            <a:pPr marL="0" indent="0">
              <a:buNone/>
            </a:pPr>
            <a:r>
              <a:rPr lang="en-US" dirty="0"/>
              <a:t>I've been there so I know</a:t>
            </a:r>
          </a:p>
          <a:p>
            <a:pPr marL="0" indent="0">
              <a:buNone/>
            </a:pPr>
            <a:r>
              <a:rPr lang="en-US" dirty="0"/>
              <a:t>They keep on saying "Go slow!"</a:t>
            </a:r>
          </a:p>
          <a:p>
            <a:pPr marL="0" indent="0">
              <a:buNone/>
            </a:pPr>
            <a:endParaRPr lang="en-US" dirty="0"/>
          </a:p>
          <a:p>
            <a:pPr marL="0" indent="0">
              <a:buNone/>
            </a:pPr>
            <a:r>
              <a:rPr lang="en-US" dirty="0"/>
              <a:t>But that's just the trouble</a:t>
            </a:r>
          </a:p>
          <a:p>
            <a:pPr marL="0" indent="0">
              <a:buNone/>
            </a:pPr>
            <a:r>
              <a:rPr lang="en-US" dirty="0" smtClean="0"/>
              <a:t>‘do </a:t>
            </a:r>
            <a:r>
              <a:rPr lang="en-US" dirty="0"/>
              <a:t>it </a:t>
            </a:r>
            <a:r>
              <a:rPr lang="en-US" dirty="0" smtClean="0"/>
              <a:t>slow’"</a:t>
            </a:r>
          </a:p>
        </p:txBody>
      </p:sp>
      <p:pic>
        <p:nvPicPr>
          <p:cNvPr id="4" name="Picture 3"/>
          <p:cNvPicPr>
            <a:picLocks noChangeAspect="1"/>
          </p:cNvPicPr>
          <p:nvPr/>
        </p:nvPicPr>
        <p:blipFill>
          <a:blip r:embed="rId5"/>
          <a:stretch>
            <a:fillRect/>
          </a:stretch>
        </p:blipFill>
        <p:spPr>
          <a:xfrm>
            <a:off x="5998647" y="2906453"/>
            <a:ext cx="5011232" cy="3017520"/>
          </a:xfrm>
          <a:prstGeom prst="rect">
            <a:avLst/>
          </a:prstGeom>
        </p:spPr>
      </p:pic>
      <p:pic>
        <p:nvPicPr>
          <p:cNvPr id="5" name="Slide 1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801927" y="365125"/>
            <a:ext cx="812800" cy="812800"/>
          </a:xfrm>
          <a:prstGeom prst="rect">
            <a:avLst/>
          </a:prstGeom>
        </p:spPr>
      </p:pic>
    </p:spTree>
    <p:extLst>
      <p:ext uri="{BB962C8B-B14F-4D97-AF65-F5344CB8AC3E}">
        <p14:creationId xmlns:p14="http://schemas.microsoft.com/office/powerpoint/2010/main" val="194205628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7431"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t>            </a:t>
            </a:r>
            <a:br>
              <a:rPr lang="en-US" dirty="0" smtClean="0"/>
            </a:br>
            <a:r>
              <a:rPr lang="en-US" dirty="0" smtClean="0"/>
              <a:t>Malcolm X and Black </a:t>
            </a:r>
            <a:r>
              <a:rPr lang="en-US" dirty="0" smtClean="0"/>
              <a:t>Power</a:t>
            </a:r>
            <a:br>
              <a:rPr lang="en-US" dirty="0" smtClean="0"/>
            </a:br>
            <a:r>
              <a:rPr lang="en-US" sz="2400" dirty="0"/>
              <a:t>Term </a:t>
            </a:r>
            <a:r>
              <a:rPr lang="en-US" sz="2400" dirty="0"/>
              <a:t>for variety of attitudes, strategies, goals</a:t>
            </a:r>
            <a:br>
              <a:rPr lang="en-US" sz="2400" dirty="0"/>
            </a:br>
            <a:endParaRPr lang="en-US" sz="2400" dirty="0"/>
          </a:p>
        </p:txBody>
      </p:sp>
      <p:sp>
        <p:nvSpPr>
          <p:cNvPr id="3" name="Content Placeholder 2"/>
          <p:cNvSpPr>
            <a:spLocks noGrp="1"/>
          </p:cNvSpPr>
          <p:nvPr>
            <p:ph idx="1"/>
          </p:nvPr>
        </p:nvSpPr>
        <p:spPr/>
        <p:txBody>
          <a:bodyPr numCol="2">
            <a:normAutofit/>
          </a:bodyPr>
          <a:lstStyle/>
          <a:p>
            <a:pPr lvl="1"/>
            <a:endParaRPr lang="en-US" dirty="0" smtClean="0">
              <a:solidFill>
                <a:schemeClr val="tx1"/>
              </a:solidFill>
            </a:endParaRPr>
          </a:p>
          <a:p>
            <a:pPr lvl="1"/>
            <a:r>
              <a:rPr lang="en-US" dirty="0" smtClean="0">
                <a:solidFill>
                  <a:schemeClr val="tx1"/>
                </a:solidFill>
              </a:rPr>
              <a:t>More confrontational</a:t>
            </a:r>
          </a:p>
          <a:p>
            <a:pPr lvl="1"/>
            <a:r>
              <a:rPr lang="en-US" dirty="0" smtClean="0">
                <a:solidFill>
                  <a:schemeClr val="tx1"/>
                </a:solidFill>
              </a:rPr>
              <a:t>Distrustful of integration as a goal</a:t>
            </a:r>
          </a:p>
          <a:p>
            <a:pPr lvl="1"/>
            <a:r>
              <a:rPr lang="en-US" dirty="0" smtClean="0">
                <a:solidFill>
                  <a:schemeClr val="tx1"/>
                </a:solidFill>
              </a:rPr>
              <a:t>Disillusioned with nonviolence as tactic</a:t>
            </a:r>
          </a:p>
          <a:p>
            <a:pPr lvl="1"/>
            <a:r>
              <a:rPr lang="en-US" dirty="0" smtClean="0">
                <a:solidFill>
                  <a:schemeClr val="tx1"/>
                </a:solidFill>
              </a:rPr>
              <a:t>Distrustful of white good will</a:t>
            </a:r>
          </a:p>
          <a:p>
            <a:pPr lvl="1"/>
            <a:r>
              <a:rPr lang="en-US" dirty="0" smtClean="0">
                <a:solidFill>
                  <a:schemeClr val="tx1"/>
                </a:solidFill>
              </a:rPr>
              <a:t>Emphasis on black consciousness and Africa and African diaspora as source of identity</a:t>
            </a:r>
          </a:p>
          <a:p>
            <a:pPr lvl="1"/>
            <a:r>
              <a:rPr lang="en-US" dirty="0" smtClean="0"/>
              <a:t>Idea of self-determination in cultural terms and economic terms</a:t>
            </a:r>
            <a:endParaRPr lang="en-US" dirty="0" smtClean="0">
              <a:solidFill>
                <a:schemeClr val="tx1"/>
              </a:solidFill>
            </a:endParaRPr>
          </a:p>
          <a:p>
            <a:pPr marL="349250" lvl="1" indent="0">
              <a:buNone/>
            </a:pPr>
            <a:endParaRPr lang="en-US" dirty="0"/>
          </a:p>
        </p:txBody>
      </p:sp>
      <p:pic>
        <p:nvPicPr>
          <p:cNvPr id="4" name="Picture 3" descr="Black-Panther-Party-armed-guards-in-street-shotguns.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3059" y="4314115"/>
            <a:ext cx="2176272" cy="2133600"/>
          </a:xfrm>
          <a:prstGeom prst="rect">
            <a:avLst/>
          </a:prstGeom>
        </p:spPr>
      </p:pic>
      <p:pic>
        <p:nvPicPr>
          <p:cNvPr id="5" name="Picture 4" descr="blackcopy-button-blackisbeautiful-lg.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29265" y="1825625"/>
            <a:ext cx="2543861" cy="1956816"/>
          </a:xfrm>
          <a:prstGeom prst="rect">
            <a:avLst/>
          </a:prstGeom>
        </p:spPr>
      </p:pic>
      <p:pic>
        <p:nvPicPr>
          <p:cNvPr id="6" name="Slide 1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541000" y="365125"/>
            <a:ext cx="812800" cy="812800"/>
          </a:xfrm>
          <a:prstGeom prst="rect">
            <a:avLst/>
          </a:prstGeom>
        </p:spPr>
      </p:pic>
    </p:spTree>
    <p:extLst>
      <p:ext uri="{BB962C8B-B14F-4D97-AF65-F5344CB8AC3E}">
        <p14:creationId xmlns:p14="http://schemas.microsoft.com/office/powerpoint/2010/main" val="2573718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7098"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Soul Music and Black Power</a:t>
            </a:r>
            <a:endParaRPr lang="en-US" dirty="0"/>
          </a:p>
        </p:txBody>
      </p:sp>
      <p:sp>
        <p:nvSpPr>
          <p:cNvPr id="3" name="Content Placeholder 2"/>
          <p:cNvSpPr>
            <a:spLocks noGrp="1"/>
          </p:cNvSpPr>
          <p:nvPr>
            <p:ph idx="1"/>
          </p:nvPr>
        </p:nvSpPr>
        <p:spPr/>
        <p:txBody>
          <a:bodyPr/>
          <a:lstStyle/>
          <a:p>
            <a:r>
              <a:rPr lang="en-US" dirty="0" smtClean="0">
                <a:solidFill>
                  <a:schemeClr val="tx1"/>
                </a:solidFill>
              </a:rPr>
              <a:t>Music reflects aspects of black power</a:t>
            </a:r>
          </a:p>
          <a:p>
            <a:endParaRPr lang="en-US" dirty="0">
              <a:solidFill>
                <a:schemeClr val="tx1"/>
              </a:solidFill>
            </a:endParaRPr>
          </a:p>
          <a:p>
            <a:r>
              <a:rPr lang="en-US" dirty="0" smtClean="0">
                <a:solidFill>
                  <a:schemeClr val="tx1"/>
                </a:solidFill>
              </a:rPr>
              <a:t>Emphasis is on self-assertion, self-determination and positive self-concept</a:t>
            </a:r>
          </a:p>
          <a:p>
            <a:endParaRPr lang="en-US" dirty="0"/>
          </a:p>
          <a:p>
            <a:r>
              <a:rPr lang="en-US" dirty="0" smtClean="0"/>
              <a:t>Musically more free, less concerned with commercial demands</a:t>
            </a:r>
            <a:endParaRPr lang="en-US" dirty="0">
              <a:solidFill>
                <a:schemeClr val="tx1"/>
              </a:solidFill>
            </a:endParaRPr>
          </a:p>
        </p:txBody>
      </p:sp>
      <p:pic>
        <p:nvPicPr>
          <p:cNvPr id="4" name="Slide 1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028545" y="945357"/>
            <a:ext cx="812800" cy="812800"/>
          </a:xfrm>
          <a:prstGeom prst="rect">
            <a:avLst/>
          </a:prstGeom>
        </p:spPr>
      </p:pic>
    </p:spTree>
    <p:extLst>
      <p:ext uri="{BB962C8B-B14F-4D97-AF65-F5344CB8AC3E}">
        <p14:creationId xmlns:p14="http://schemas.microsoft.com/office/powerpoint/2010/main" val="6173069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7531"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2057400" y="660441"/>
            <a:ext cx="8229600" cy="1143000"/>
          </a:xfrm>
        </p:spPr>
        <p:txBody>
          <a:bodyPr/>
          <a:lstStyle/>
          <a:p>
            <a:pPr>
              <a:defRPr/>
            </a:pPr>
            <a:r>
              <a:rPr lang="en-US" dirty="0">
                <a:ea typeface="+mj-ea"/>
                <a:cs typeface="+mj-cs"/>
              </a:rPr>
              <a:t>On the cover of </a:t>
            </a:r>
            <a:r>
              <a:rPr lang="en-US" i="1" dirty="0">
                <a:ea typeface="+mj-ea"/>
                <a:cs typeface="+mj-cs"/>
              </a:rPr>
              <a:t>Time, 1968</a:t>
            </a:r>
          </a:p>
        </p:txBody>
      </p:sp>
      <p:pic>
        <p:nvPicPr>
          <p:cNvPr id="2" name="Content Placeholder 1"/>
          <p:cNvPicPr>
            <a:picLocks noGrp="1" noChangeAspect="1"/>
          </p:cNvPicPr>
          <p:nvPr>
            <p:ph idx="1"/>
          </p:nvPr>
        </p:nvPicPr>
        <p:blipFill>
          <a:blip r:embed="rId4"/>
          <a:stretch>
            <a:fillRect/>
          </a:stretch>
        </p:blipFill>
        <p:spPr>
          <a:xfrm>
            <a:off x="7840582" y="3185777"/>
            <a:ext cx="2262913" cy="2286000"/>
          </a:xfrm>
          <a:prstGeom prst="rect">
            <a:avLst/>
          </a:prstGeom>
        </p:spPr>
      </p:pic>
      <p:pic>
        <p:nvPicPr>
          <p:cNvPr id="27651"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9300" y="1803441"/>
            <a:ext cx="3331401" cy="43891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8333873" y="5690938"/>
            <a:ext cx="1483098" cy="646331"/>
          </a:xfrm>
          <a:prstGeom prst="rect">
            <a:avLst/>
          </a:prstGeom>
          <a:noFill/>
        </p:spPr>
        <p:txBody>
          <a:bodyPr wrap="none" rtlCol="0">
            <a:spAutoFit/>
          </a:bodyPr>
          <a:lstStyle/>
          <a:p>
            <a:r>
              <a:rPr lang="en-US" dirty="0"/>
              <a:t>No. 1 on R&amp;B</a:t>
            </a:r>
          </a:p>
          <a:p>
            <a:r>
              <a:rPr lang="en-US" dirty="0"/>
              <a:t>No. 2 Hot 100</a:t>
            </a:r>
            <a:endParaRPr lang="en-US" dirty="0"/>
          </a:p>
        </p:txBody>
      </p:sp>
      <p:pic>
        <p:nvPicPr>
          <p:cNvPr id="5" name="Picture 4">
            <a:hlinkClick r:id="rId6"/>
          </p:cNvPr>
          <p:cNvPicPr>
            <a:picLocks noChangeAspect="1"/>
          </p:cNvPicPr>
          <p:nvPr/>
        </p:nvPicPr>
        <p:blipFill rotWithShape="1">
          <a:blip r:embed="rId7">
            <a:extLst>
              <a:ext uri="{28A0092B-C50C-407E-A947-70E740481C1C}">
                <a14:useLocalDpi xmlns:a14="http://schemas.microsoft.com/office/drawing/2010/main" val="0"/>
              </a:ext>
            </a:extLst>
          </a:blip>
          <a:srcRect l="15526" t="21556" r="35950" b="41789"/>
          <a:stretch/>
        </p:blipFill>
        <p:spPr>
          <a:xfrm>
            <a:off x="1688893" y="4685097"/>
            <a:ext cx="2130466" cy="1005840"/>
          </a:xfrm>
          <a:prstGeom prst="rect">
            <a:avLst/>
          </a:prstGeom>
        </p:spPr>
      </p:pic>
      <p:sp>
        <p:nvSpPr>
          <p:cNvPr id="6" name="TextBox 5"/>
          <p:cNvSpPr txBox="1"/>
          <p:nvPr/>
        </p:nvSpPr>
        <p:spPr>
          <a:xfrm>
            <a:off x="1884947" y="3405447"/>
            <a:ext cx="1535998" cy="923330"/>
          </a:xfrm>
          <a:prstGeom prst="rect">
            <a:avLst/>
          </a:prstGeom>
          <a:noFill/>
        </p:spPr>
        <p:txBody>
          <a:bodyPr wrap="none" rtlCol="0">
            <a:spAutoFit/>
          </a:bodyPr>
          <a:lstStyle/>
          <a:p>
            <a:r>
              <a:rPr lang="en-US" dirty="0"/>
              <a:t>“Think” </a:t>
            </a:r>
          </a:p>
          <a:p>
            <a:r>
              <a:rPr lang="en-US" dirty="0"/>
              <a:t>No.1 R&amp;B</a:t>
            </a:r>
            <a:br>
              <a:rPr lang="en-US" dirty="0"/>
            </a:br>
            <a:r>
              <a:rPr lang="en-US" dirty="0"/>
              <a:t>No. 7 Hot 100 </a:t>
            </a:r>
            <a:endParaRPr lang="en-US" dirty="0"/>
          </a:p>
        </p:txBody>
      </p:sp>
      <p:pic>
        <p:nvPicPr>
          <p:cNvPr id="4" name="Slide 1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950786" y="990641"/>
            <a:ext cx="812800" cy="812800"/>
          </a:xfrm>
          <a:prstGeom prst="rect">
            <a:avLst/>
          </a:prstGeom>
        </p:spPr>
      </p:pic>
    </p:spTree>
    <p:extLst>
      <p:ext uri="{BB962C8B-B14F-4D97-AF65-F5344CB8AC3E}">
        <p14:creationId xmlns:p14="http://schemas.microsoft.com/office/powerpoint/2010/main" val="13378822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60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“Say it Loud (I’m Black and I’m Proud” (1968)</a:t>
            </a:r>
            <a:r>
              <a:rPr lang="en-US" sz="2700" dirty="0"/>
              <a:t> </a:t>
            </a:r>
            <a:r>
              <a:rPr lang="en-US" sz="2700" dirty="0" smtClean="0"/>
              <a:t/>
            </a:r>
            <a:br>
              <a:rPr lang="en-US" sz="2700" dirty="0" smtClean="0"/>
            </a:br>
            <a:r>
              <a:rPr lang="en-US" sz="2700" dirty="0" smtClean="0"/>
              <a:t>No</a:t>
            </a:r>
            <a:r>
              <a:rPr lang="en-US" sz="2700" dirty="0"/>
              <a:t>. </a:t>
            </a:r>
            <a:r>
              <a:rPr lang="en-US" sz="2700" dirty="0"/>
              <a:t>1 R&amp;B, No. 10 Hot 100</a:t>
            </a:r>
            <a:endParaRPr lang="en-US" sz="2700" dirty="0"/>
          </a:p>
        </p:txBody>
      </p:sp>
      <p:pic>
        <p:nvPicPr>
          <p:cNvPr id="6" name="Content Placeholder 5" descr="say it loud.jpg">
            <a:hlinkClick r:id="rId4"/>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619250" y="2803467"/>
            <a:ext cx="2857500" cy="2857500"/>
          </a:xfrm>
        </p:spPr>
      </p:pic>
      <p:sp>
        <p:nvSpPr>
          <p:cNvPr id="3" name="TextBox 2"/>
          <p:cNvSpPr txBox="1"/>
          <p:nvPr/>
        </p:nvSpPr>
        <p:spPr>
          <a:xfrm>
            <a:off x="6470073" y="2937164"/>
            <a:ext cx="1383264" cy="461665"/>
          </a:xfrm>
          <a:prstGeom prst="rect">
            <a:avLst/>
          </a:prstGeom>
          <a:noFill/>
        </p:spPr>
        <p:txBody>
          <a:bodyPr wrap="none" rtlCol="0">
            <a:spAutoFit/>
          </a:bodyPr>
          <a:lstStyle/>
          <a:p>
            <a:r>
              <a:rPr lang="en-US" sz="2400" dirty="0" smtClean="0">
                <a:hlinkClick r:id="rId6"/>
              </a:rPr>
              <a:t>Full Lyrics</a:t>
            </a:r>
            <a:endParaRPr lang="en-US" sz="2400" dirty="0"/>
          </a:p>
        </p:txBody>
      </p:sp>
      <p:sp>
        <p:nvSpPr>
          <p:cNvPr id="4" name="TextBox 3"/>
          <p:cNvSpPr txBox="1"/>
          <p:nvPr/>
        </p:nvSpPr>
        <p:spPr>
          <a:xfrm>
            <a:off x="6317672" y="3629642"/>
            <a:ext cx="5416098" cy="2031325"/>
          </a:xfrm>
          <a:prstGeom prst="rect">
            <a:avLst/>
          </a:prstGeom>
          <a:noFill/>
        </p:spPr>
        <p:txBody>
          <a:bodyPr wrap="none" rtlCol="0">
            <a:spAutoFit/>
          </a:bodyPr>
          <a:lstStyle/>
          <a:p>
            <a:r>
              <a:rPr lang="en-US" dirty="0" smtClean="0"/>
              <a:t>“Now </a:t>
            </a:r>
            <a:r>
              <a:rPr lang="en-US" dirty="0" err="1"/>
              <a:t>we's</a:t>
            </a:r>
            <a:r>
              <a:rPr lang="en-US" dirty="0"/>
              <a:t> demands a chance to do things for ourselves</a:t>
            </a:r>
          </a:p>
          <a:p>
            <a:r>
              <a:rPr lang="en-US" dirty="0"/>
              <a:t>We're tired of beating our heads against the wall</a:t>
            </a:r>
          </a:p>
          <a:p>
            <a:r>
              <a:rPr lang="en-US" dirty="0"/>
              <a:t>And working for someone else, </a:t>
            </a:r>
            <a:r>
              <a:rPr lang="en-US" dirty="0" err="1"/>
              <a:t>hu</a:t>
            </a:r>
            <a:endParaRPr lang="en-US" dirty="0"/>
          </a:p>
          <a:p>
            <a:r>
              <a:rPr lang="en-US" dirty="0"/>
              <a:t>Now we're our people, too</a:t>
            </a:r>
          </a:p>
          <a:p>
            <a:r>
              <a:rPr lang="en-US" dirty="0"/>
              <a:t>We're like the birds and the bees,</a:t>
            </a:r>
          </a:p>
          <a:p>
            <a:r>
              <a:rPr lang="en-US" dirty="0"/>
              <a:t>But we'd rather die on our feet,</a:t>
            </a:r>
          </a:p>
          <a:p>
            <a:r>
              <a:rPr lang="en-US" dirty="0"/>
              <a:t>Than keep </a:t>
            </a:r>
            <a:r>
              <a:rPr lang="en-US" dirty="0" err="1"/>
              <a:t>a'living</a:t>
            </a:r>
            <a:r>
              <a:rPr lang="en-US" dirty="0"/>
              <a:t> on our </a:t>
            </a:r>
            <a:r>
              <a:rPr lang="en-US" dirty="0" smtClean="0"/>
              <a:t>knees”</a:t>
            </a:r>
            <a:endParaRPr lang="en-US" dirty="0"/>
          </a:p>
        </p:txBody>
      </p:sp>
      <p:pic>
        <p:nvPicPr>
          <p:cNvPr id="5" name="Slide 18">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291782" y="1515101"/>
            <a:ext cx="812800" cy="812800"/>
          </a:xfrm>
          <a:prstGeom prst="rect">
            <a:avLst/>
          </a:prstGeom>
        </p:spPr>
      </p:pic>
    </p:spTree>
    <p:extLst>
      <p:ext uri="{BB962C8B-B14F-4D97-AF65-F5344CB8AC3E}">
        <p14:creationId xmlns:p14="http://schemas.microsoft.com/office/powerpoint/2010/main" val="16332420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41951"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Larger Framework of America and Group Identity</a:t>
            </a:r>
            <a:endParaRPr lang="en-US" sz="3200" dirty="0"/>
          </a:p>
        </p:txBody>
      </p:sp>
      <p:pic>
        <p:nvPicPr>
          <p:cNvPr id="4" name="Content Placeholder 3"/>
          <p:cNvPicPr>
            <a:picLocks noGrp="1" noChangeAspect="1"/>
          </p:cNvPicPr>
          <p:nvPr>
            <p:ph idx="1"/>
          </p:nvPr>
        </p:nvPicPr>
        <p:blipFill>
          <a:blip r:embed="rId4"/>
          <a:stretch>
            <a:fillRect/>
          </a:stretch>
        </p:blipFill>
        <p:spPr>
          <a:xfrm>
            <a:off x="1097717" y="1690688"/>
            <a:ext cx="2453238" cy="3383280"/>
          </a:xfrm>
          <a:prstGeom prst="rect">
            <a:avLst/>
          </a:prstGeom>
        </p:spPr>
      </p:pic>
      <p:pic>
        <p:nvPicPr>
          <p:cNvPr id="5" name="Picture 4"/>
          <p:cNvPicPr>
            <a:picLocks noChangeAspect="1"/>
          </p:cNvPicPr>
          <p:nvPr/>
        </p:nvPicPr>
        <p:blipFill>
          <a:blip r:embed="rId5"/>
          <a:stretch>
            <a:fillRect/>
          </a:stretch>
        </p:blipFill>
        <p:spPr>
          <a:xfrm>
            <a:off x="5984391" y="1690688"/>
            <a:ext cx="4517355" cy="2834640"/>
          </a:xfrm>
          <a:prstGeom prst="rect">
            <a:avLst/>
          </a:prstGeom>
        </p:spPr>
      </p:pic>
      <p:sp>
        <p:nvSpPr>
          <p:cNvPr id="3" name="TextBox 2"/>
          <p:cNvSpPr txBox="1"/>
          <p:nvPr/>
        </p:nvSpPr>
        <p:spPr>
          <a:xfrm>
            <a:off x="1031652" y="5269836"/>
            <a:ext cx="2770908" cy="1477328"/>
          </a:xfrm>
          <a:prstGeom prst="rect">
            <a:avLst/>
          </a:prstGeom>
          <a:noFill/>
        </p:spPr>
        <p:txBody>
          <a:bodyPr wrap="square" rtlCol="0">
            <a:spAutoFit/>
          </a:bodyPr>
          <a:lstStyle/>
          <a:p>
            <a:r>
              <a:rPr lang="en-US" smtClean="0"/>
              <a:t>Melting Pot Metaphor: process of assimilation where group differences melt into the existing broth</a:t>
            </a:r>
          </a:p>
          <a:p>
            <a:endParaRPr lang="en-US" dirty="0"/>
          </a:p>
        </p:txBody>
      </p:sp>
      <p:sp>
        <p:nvSpPr>
          <p:cNvPr id="7" name="TextBox 6"/>
          <p:cNvSpPr txBox="1"/>
          <p:nvPr/>
        </p:nvSpPr>
        <p:spPr>
          <a:xfrm>
            <a:off x="6026727" y="5347855"/>
            <a:ext cx="4475019" cy="1200329"/>
          </a:xfrm>
          <a:prstGeom prst="rect">
            <a:avLst/>
          </a:prstGeom>
          <a:noFill/>
        </p:spPr>
        <p:txBody>
          <a:bodyPr wrap="square" rtlCol="0">
            <a:spAutoFit/>
          </a:bodyPr>
          <a:lstStyle/>
          <a:p>
            <a:r>
              <a:rPr lang="en-US" smtClean="0"/>
              <a:t>Salad Bowl: process of cultural pluralism where group differences mix and recombine without losing their basic properties</a:t>
            </a:r>
          </a:p>
          <a:p>
            <a:endParaRPr lang="en-US" dirty="0"/>
          </a:p>
        </p:txBody>
      </p:sp>
      <p:pic>
        <p:nvPicPr>
          <p:cNvPr id="8" name="Slide 1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487891" y="461761"/>
            <a:ext cx="812800" cy="812800"/>
          </a:xfrm>
          <a:prstGeom prst="rect">
            <a:avLst/>
          </a:prstGeom>
        </p:spPr>
      </p:pic>
    </p:spTree>
    <p:extLst>
      <p:ext uri="{BB962C8B-B14F-4D97-AF65-F5344CB8AC3E}">
        <p14:creationId xmlns:p14="http://schemas.microsoft.com/office/powerpoint/2010/main" val="13691473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973" fill="hold"/>
                                        <p:tgtEl>
                                          <p:spTgt spid="8"/>
                                        </p:tgtEl>
                                      </p:cBhvr>
                                    </p:cmd>
                                  </p:childTnLst>
                                </p:cTn>
                              </p:par>
                            </p:childTnLst>
                          </p:cTn>
                        </p:par>
                      </p:childTnLst>
                    </p:cTn>
                  </p:par>
                </p:childTnLst>
              </p:cTn>
              <p:nextCondLst>
                <p:cond evt="onClick" delay="0">
                  <p:tgtEl>
                    <p:spTgt spid="8"/>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Identity</a:t>
            </a:r>
            <a:endParaRPr lang="en-US" dirty="0"/>
          </a:p>
        </p:txBody>
      </p:sp>
      <p:sp>
        <p:nvSpPr>
          <p:cNvPr id="3" name="Content Placeholder 2"/>
          <p:cNvSpPr>
            <a:spLocks noGrp="1"/>
          </p:cNvSpPr>
          <p:nvPr>
            <p:ph idx="1"/>
          </p:nvPr>
        </p:nvSpPr>
        <p:spPr/>
        <p:txBody>
          <a:bodyPr>
            <a:normAutofit/>
          </a:bodyPr>
          <a:lstStyle/>
          <a:p>
            <a:pPr marL="0" indent="0">
              <a:spcBef>
                <a:spcPts val="0"/>
              </a:spcBef>
              <a:buNone/>
              <a:defRPr/>
            </a:pPr>
            <a:r>
              <a:rPr lang="en-US" b="1" dirty="0"/>
              <a:t>Group Identity </a:t>
            </a:r>
            <a:r>
              <a:rPr lang="en-US" dirty="0"/>
              <a:t>vs. Individual Identity</a:t>
            </a:r>
          </a:p>
          <a:p>
            <a:pPr marL="0" indent="0">
              <a:spcBef>
                <a:spcPts val="0"/>
              </a:spcBef>
              <a:buNone/>
              <a:defRPr/>
            </a:pPr>
            <a:endParaRPr lang="en-US" dirty="0"/>
          </a:p>
          <a:p>
            <a:pPr marL="0" indent="0">
              <a:spcBef>
                <a:spcPts val="0"/>
              </a:spcBef>
              <a:buNone/>
              <a:defRPr/>
            </a:pPr>
            <a:r>
              <a:rPr lang="en-US" dirty="0"/>
              <a:t>Individuals are oppressed by virtue of their membership in a particular </a:t>
            </a:r>
            <a:r>
              <a:rPr lang="en-US" i="1" dirty="0"/>
              <a:t>social group</a:t>
            </a:r>
            <a:r>
              <a:rPr lang="en-US" dirty="0"/>
              <a:t>—that is, a collective whose members have relatively little mobility into or out of the collective, who usually experience their membership as involuntary, who are generally identified as members by others, and whose opportunities are deeply shaped by the relation of their group to corollary groups through privilege and </a:t>
            </a:r>
            <a:r>
              <a:rPr lang="en-US" dirty="0" smtClean="0"/>
              <a:t>oppression. </a:t>
            </a:r>
            <a:r>
              <a:rPr lang="en-US" dirty="0"/>
              <a:t>Oppression, then, is the systematic limiting of opportunity or constraints on self-determination because of such </a:t>
            </a:r>
            <a:r>
              <a:rPr lang="en-US" dirty="0" smtClean="0"/>
              <a:t>membership</a:t>
            </a:r>
            <a:endParaRPr lang="en-US" dirty="0"/>
          </a:p>
          <a:p>
            <a:pPr marL="0" indent="0">
              <a:spcBef>
                <a:spcPts val="0"/>
              </a:spcBef>
              <a:buNone/>
              <a:defRPr/>
            </a:pPr>
            <a:r>
              <a:rPr lang="en-US" dirty="0" smtClean="0"/>
              <a:t> </a:t>
            </a:r>
            <a:r>
              <a:rPr lang="en-US" dirty="0"/>
              <a:t>(Stanford Encyclopedia of Philosophy; </a:t>
            </a:r>
            <a:r>
              <a:rPr lang="en-US" dirty="0" err="1"/>
              <a:t>Cudd</a:t>
            </a:r>
            <a:r>
              <a:rPr lang="en-US" dirty="0"/>
              <a:t> 2006).</a:t>
            </a:r>
          </a:p>
          <a:p>
            <a:pPr marL="0" indent="0">
              <a:buNone/>
            </a:pPr>
            <a:endParaRPr lang="en-US" dirty="0"/>
          </a:p>
        </p:txBody>
      </p:sp>
    </p:spTree>
    <p:extLst>
      <p:ext uri="{BB962C8B-B14F-4D97-AF65-F5344CB8AC3E}">
        <p14:creationId xmlns:p14="http://schemas.microsoft.com/office/powerpoint/2010/main" val="10942657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Identities</a:t>
            </a:r>
            <a:endParaRPr lang="en-US" dirty="0"/>
          </a:p>
        </p:txBody>
      </p:sp>
      <p:sp>
        <p:nvSpPr>
          <p:cNvPr id="3" name="Content Placeholder 2"/>
          <p:cNvSpPr>
            <a:spLocks noGrp="1"/>
          </p:cNvSpPr>
          <p:nvPr>
            <p:ph idx="1"/>
          </p:nvPr>
        </p:nvSpPr>
        <p:spPr/>
        <p:txBody>
          <a:bodyPr>
            <a:normAutofit fontScale="92500" lnSpcReduction="10000"/>
          </a:bodyPr>
          <a:lstStyle/>
          <a:p>
            <a:pPr marL="0" indent="0">
              <a:lnSpc>
                <a:spcPct val="100000"/>
              </a:lnSpc>
              <a:spcBef>
                <a:spcPts val="0"/>
              </a:spcBef>
              <a:buNone/>
              <a:defRPr/>
            </a:pPr>
            <a:r>
              <a:rPr lang="en-US" dirty="0" smtClean="0"/>
              <a:t>Race—shared physical traits</a:t>
            </a:r>
          </a:p>
          <a:p>
            <a:pPr marL="0" indent="0">
              <a:lnSpc>
                <a:spcPct val="100000"/>
              </a:lnSpc>
              <a:spcBef>
                <a:spcPts val="0"/>
              </a:spcBef>
              <a:buNone/>
              <a:defRPr/>
            </a:pPr>
            <a:r>
              <a:rPr lang="en-US" dirty="0" smtClean="0"/>
              <a:t>Ethnicity—often used interchangeably with race, but refers to cultural traits such as language and religion </a:t>
            </a:r>
          </a:p>
          <a:p>
            <a:pPr marL="0" indent="0">
              <a:lnSpc>
                <a:spcPct val="100000"/>
              </a:lnSpc>
              <a:spcBef>
                <a:spcPts val="0"/>
              </a:spcBef>
              <a:buNone/>
              <a:defRPr/>
            </a:pPr>
            <a:r>
              <a:rPr lang="en-US" dirty="0" smtClean="0"/>
              <a:t>Nationality—often used interchangeably with race and ethnicity but refers to country of origin or citizenship </a:t>
            </a:r>
          </a:p>
          <a:p>
            <a:pPr marL="0" indent="0">
              <a:lnSpc>
                <a:spcPct val="100000"/>
              </a:lnSpc>
              <a:spcBef>
                <a:spcPts val="0"/>
              </a:spcBef>
              <a:buNone/>
              <a:defRPr/>
            </a:pPr>
            <a:endParaRPr lang="en-US" dirty="0" smtClean="0"/>
          </a:p>
          <a:p>
            <a:pPr marL="0" indent="0">
              <a:lnSpc>
                <a:spcPct val="100000"/>
              </a:lnSpc>
              <a:spcBef>
                <a:spcPts val="0"/>
              </a:spcBef>
              <a:buNone/>
              <a:defRPr/>
            </a:pPr>
            <a:r>
              <a:rPr lang="en-US" dirty="0" smtClean="0"/>
              <a:t>Sex—biological categories male and female</a:t>
            </a:r>
          </a:p>
          <a:p>
            <a:pPr marL="0" indent="0">
              <a:lnSpc>
                <a:spcPct val="100000"/>
              </a:lnSpc>
              <a:spcBef>
                <a:spcPts val="0"/>
              </a:spcBef>
              <a:buNone/>
              <a:defRPr/>
            </a:pPr>
            <a:r>
              <a:rPr lang="en-US" dirty="0" smtClean="0"/>
              <a:t>Gender—traits and behaviors associated with sex categories </a:t>
            </a:r>
          </a:p>
          <a:p>
            <a:pPr marL="0" indent="0">
              <a:lnSpc>
                <a:spcPct val="100000"/>
              </a:lnSpc>
              <a:spcBef>
                <a:spcPts val="0"/>
              </a:spcBef>
              <a:buNone/>
              <a:defRPr/>
            </a:pPr>
            <a:r>
              <a:rPr lang="en-US" dirty="0" smtClean="0"/>
              <a:t>Sexual orientation—object of sexual and romantic attraction </a:t>
            </a:r>
          </a:p>
          <a:p>
            <a:pPr marL="0" indent="0">
              <a:lnSpc>
                <a:spcPct val="100000"/>
              </a:lnSpc>
              <a:spcBef>
                <a:spcPts val="0"/>
              </a:spcBef>
              <a:buNone/>
              <a:defRPr/>
            </a:pPr>
            <a:r>
              <a:rPr lang="en-US" dirty="0" smtClean="0"/>
              <a:t>Transgender and gender non-binary—gender expression inconsistent with social norms for sex assigned at birth  </a:t>
            </a:r>
            <a:endParaRPr lang="en-US" dirty="0"/>
          </a:p>
        </p:txBody>
      </p:sp>
    </p:spTree>
    <p:extLst>
      <p:ext uri="{BB962C8B-B14F-4D97-AF65-F5344CB8AC3E}">
        <p14:creationId xmlns:p14="http://schemas.microsoft.com/office/powerpoint/2010/main" val="2746249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382</TotalTime>
  <Words>1103</Words>
  <Application>Microsoft Macintosh PowerPoint</Application>
  <PresentationFormat>Widescreen</PresentationFormat>
  <Paragraphs>139</Paragraphs>
  <Slides>21</Slides>
  <Notes>0</Notes>
  <HiddenSlides>0</HiddenSlides>
  <MMClips>17</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Calibri</vt:lpstr>
      <vt:lpstr>Calibri Light</vt:lpstr>
      <vt:lpstr>Arial</vt:lpstr>
      <vt:lpstr>Office Theme</vt:lpstr>
      <vt:lpstr>”Say it Loud: James Brown, Nina Simone and the Sound of Black Consciousness</vt:lpstr>
      <vt:lpstr>Week 3</vt:lpstr>
      <vt:lpstr>Music and the Movement</vt:lpstr>
      <vt:lpstr>Two Approaches: Moderate and Militant</vt:lpstr>
      <vt:lpstr>Goals and Strategy of King and SCLC</vt:lpstr>
      <vt:lpstr>Music and the Civil Rights Movement</vt:lpstr>
      <vt:lpstr>Music and Collective Destiny</vt:lpstr>
      <vt:lpstr>Expressive Framework of Early Civil Rights Movement</vt:lpstr>
      <vt:lpstr>Letter From a Birmingham Jail</vt:lpstr>
      <vt:lpstr>Campaign</vt:lpstr>
      <vt:lpstr>Social Movement Strategy</vt:lpstr>
      <vt:lpstr>A Message to White Moderates</vt:lpstr>
      <vt:lpstr>“A Change is Gonna Come”</vt:lpstr>
      <vt:lpstr>Contrast: “Mississippi Goddam” by Nina Simone</vt:lpstr>
      <vt:lpstr>             Malcolm X and Black Power Term for variety of attitudes, strategies, goals </vt:lpstr>
      <vt:lpstr>Soul Music and Black Power</vt:lpstr>
      <vt:lpstr>On the cover of Time, 1968</vt:lpstr>
      <vt:lpstr>“Say it Loud (I’m Black and I’m Proud” (1968)  No. 1 R&amp;B, No. 10 Hot 100</vt:lpstr>
      <vt:lpstr>Larger Framework of America and Group Identity</vt:lpstr>
      <vt:lpstr>Group Identity</vt:lpstr>
      <vt:lpstr>Group Identities</vt:lpstr>
    </vt:vector>
  </TitlesOfParts>
  <Company/>
  <LinksUpToDate>false</LinksUpToDate>
  <SharedDoc>false</SharedDoc>
  <HyperlinksChanged>false</HyperlinksChanged>
  <AppVersion>15.0022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Microsoft Office User</cp:lastModifiedBy>
  <cp:revision>15</cp:revision>
  <dcterms:created xsi:type="dcterms:W3CDTF">2018-06-18T11:47:32Z</dcterms:created>
  <dcterms:modified xsi:type="dcterms:W3CDTF">2018-06-18T18:10:23Z</dcterms:modified>
</cp:coreProperties>
</file>